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79" r:id="rId2"/>
    <p:sldId id="293" r:id="rId3"/>
    <p:sldId id="313" r:id="rId4"/>
    <p:sldId id="307" r:id="rId5"/>
    <p:sldId id="314" r:id="rId6"/>
    <p:sldId id="310" r:id="rId7"/>
    <p:sldId id="311" r:id="rId8"/>
    <p:sldId id="308" r:id="rId9"/>
    <p:sldId id="316" r:id="rId10"/>
    <p:sldId id="318" r:id="rId11"/>
    <p:sldId id="315" r:id="rId12"/>
    <p:sldId id="312" r:id="rId13"/>
    <p:sldId id="309" r:id="rId14"/>
    <p:sldId id="317" r:id="rId15"/>
    <p:sldId id="303" r:id="rId16"/>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72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905" autoAdjust="0"/>
  </p:normalViewPr>
  <p:slideViewPr>
    <p:cSldViewPr>
      <p:cViewPr>
        <p:scale>
          <a:sx n="100" d="100"/>
          <a:sy n="100" d="100"/>
        </p:scale>
        <p:origin x="-1464"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6" d="100"/>
          <a:sy n="86" d="100"/>
        </p:scale>
        <p:origin x="-3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jpe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54278E-95BA-4DF9-A3D4-37DD757F50DD}" type="slidenum">
              <a:rPr lang="nl-NL" sz="1000" smtClean="0">
                <a:latin typeface="Verdana" pitchFamily="34" charset="0"/>
                <a:ea typeface="Verdana" pitchFamily="34" charset="0"/>
                <a:cs typeface="Verdana" pitchFamily="34" charset="0"/>
              </a:rPr>
              <a:pPr/>
              <a:t>‹#›</a:t>
            </a:fld>
            <a:endParaRPr lang="nl-NL" sz="1000">
              <a:latin typeface="Verdana" pitchFamily="34" charset="0"/>
              <a:ea typeface="Verdana" pitchFamily="34" charset="0"/>
              <a:cs typeface="Verdana" pitchFamily="34" charset="0"/>
            </a:endParaRPr>
          </a:p>
        </p:txBody>
      </p:sp>
      <p:pic>
        <p:nvPicPr>
          <p:cNvPr id="6" name="Afbeelding 5" descr="P:\H\Helder werkt\King\130131 Kingsjablonen update\werkdocumenten\KING Logo met naambeel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176" y="35496"/>
            <a:ext cx="1085600" cy="544407"/>
          </a:xfrm>
          <a:prstGeom prst="rect">
            <a:avLst/>
          </a:prstGeom>
          <a:noFill/>
          <a:ln>
            <a:noFill/>
          </a:ln>
        </p:spPr>
      </p:pic>
    </p:spTree>
    <p:extLst>
      <p:ext uri="{BB962C8B-B14F-4D97-AF65-F5344CB8AC3E}">
        <p14:creationId xmlns:p14="http://schemas.microsoft.com/office/powerpoint/2010/main" val="3795677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E47B12-AD08-462D-980E-2132932ACC28}" type="datetimeFigureOut">
              <a:rPr lang="nl-NL" smtClean="0"/>
              <a:pPr/>
              <a:t>04-12-13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67C1CD-2B30-4655-B66C-F92B41C98069}" type="slidenum">
              <a:rPr lang="nl-NL" smtClean="0"/>
              <a:pPr/>
              <a:t>‹#›</a:t>
            </a:fld>
            <a:endParaRPr lang="nl-NL"/>
          </a:p>
        </p:txBody>
      </p:sp>
    </p:spTree>
    <p:extLst>
      <p:ext uri="{BB962C8B-B14F-4D97-AF65-F5344CB8AC3E}">
        <p14:creationId xmlns:p14="http://schemas.microsoft.com/office/powerpoint/2010/main" val="367568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Vooraf</a:t>
            </a:r>
            <a:r>
              <a:rPr lang="nl-NL" sz="1200" kern="1200" dirty="0" smtClean="0">
                <a:solidFill>
                  <a:schemeClr val="tx1"/>
                </a:solidFill>
                <a:effectLst/>
                <a:latin typeface="+mn-lt"/>
                <a:ea typeface="+mn-ea"/>
                <a:cs typeface="+mn-cs"/>
              </a:rPr>
              <a:t>: Decentraliseren betekent kortweg dat de uitvoering van en verantwoordelijkheid voor diverse wetten en regels wordt verplaatst van een hogere bestuurslaag naar een lagere bestuurslaag (zoals van provincie naar gemeente of van Rijk naar gemeente) met de verwachting dat betere resultaten en een betere inzet van mensen en middelen worden bereikt.</a:t>
            </a:r>
            <a:endParaRPr lang="en-US" sz="1200" kern="1200" dirty="0" smtClean="0">
              <a:solidFill>
                <a:schemeClr val="tx1"/>
              </a:solidFill>
              <a:effectLst/>
              <a:latin typeface="+mn-lt"/>
              <a:ea typeface="+mn-ea"/>
              <a:cs typeface="+mn-cs"/>
            </a:endParaRPr>
          </a:p>
          <a:p>
            <a:r>
              <a:rPr lang="nl-NL" sz="1200" u="sng" kern="1200" dirty="0" smtClean="0">
                <a:solidFill>
                  <a:schemeClr val="tx1"/>
                </a:solidFill>
                <a:effectLst/>
                <a:latin typeface="+mn-lt"/>
                <a:ea typeface="+mn-ea"/>
                <a:cs typeface="+mn-cs"/>
              </a:rPr>
              <a:t>Samenhang</a:t>
            </a:r>
            <a:endParaRPr lang="en-US" sz="1200" kern="1200" dirty="0" smtClean="0">
              <a:solidFill>
                <a:schemeClr val="tx1"/>
              </a:solidFill>
              <a:effectLst/>
              <a:latin typeface="+mn-lt"/>
              <a:ea typeface="+mn-ea"/>
              <a:cs typeface="+mn-cs"/>
            </a:endParaRPr>
          </a:p>
          <a:p>
            <a:r>
              <a:rPr lang="nl-NL"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Het kabinet heeft voor ogen dat gemeenten straks integraal gaan werken, vanuit de gedachte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‘één gezin, één plan, één regisseur’. Daarachter zit het besef dat veel problemen binnen gezinnen veelal met elkaar samenhangen of samenvallen (denk aan schulden en opvoedkundige problemen). Die problemen moeten dan ook in samenhang worden aangepakt en niet langer  -  zoals nu inderdaad wel het geval is – door een heel peloton hulpverleners binnen het gezin  die van elkaars inspanningen niet afweten. Zie daar: VISD.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1</a:t>
            </a:fld>
            <a:endParaRPr lang="nl-NL"/>
          </a:p>
        </p:txBody>
      </p:sp>
    </p:spTree>
    <p:extLst>
      <p:ext uri="{BB962C8B-B14F-4D97-AF65-F5344CB8AC3E}">
        <p14:creationId xmlns:p14="http://schemas.microsoft.com/office/powerpoint/2010/main" val="3992093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Concreet betekent dit de invoering van een nieuwe wet, de Participatiewet, per 1 januari 2015.</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In de wet wordt de bestaande verantwoordelijkheid van gemeenten om een inkomenswaarborg te bieden (bijstand) en re-integratie en/of beschutte  arbeid beschikbaar te stellen,  gewijzigd en uitgebreid. Doelgroep van de Participatiewet zijn de huidige bijstandsgerechtigden, de mensen die op de wachtlijst voor de </a:t>
            </a:r>
            <a:r>
              <a:rPr lang="nl-NL" sz="1200" kern="1200" dirty="0" err="1" smtClean="0">
                <a:solidFill>
                  <a:schemeClr val="tx1"/>
                </a:solidFill>
                <a:effectLst/>
                <a:latin typeface="+mn-lt"/>
                <a:ea typeface="+mn-ea"/>
                <a:cs typeface="+mn-cs"/>
              </a:rPr>
              <a:t>Wsw</a:t>
            </a:r>
            <a:r>
              <a:rPr lang="nl-NL" sz="1200" kern="1200" dirty="0" smtClean="0">
                <a:solidFill>
                  <a:schemeClr val="tx1"/>
                </a:solidFill>
                <a:effectLst/>
                <a:latin typeface="+mn-lt"/>
                <a:ea typeface="+mn-ea"/>
                <a:cs typeface="+mn-cs"/>
              </a:rPr>
              <a:t> (Sociale werkplaats) staan en de jonggehandicapten (Wajong) die arbeidsvermogen hebben. De toegang tot de </a:t>
            </a:r>
            <a:r>
              <a:rPr lang="nl-NL" sz="1200" kern="1200" dirty="0" err="1" smtClean="0">
                <a:solidFill>
                  <a:schemeClr val="tx1"/>
                </a:solidFill>
                <a:effectLst/>
                <a:latin typeface="+mn-lt"/>
                <a:ea typeface="+mn-ea"/>
                <a:cs typeface="+mn-cs"/>
              </a:rPr>
              <a:t>Wsw</a:t>
            </a:r>
            <a:r>
              <a:rPr lang="nl-NL" sz="1200" kern="1200" dirty="0" smtClean="0">
                <a:solidFill>
                  <a:schemeClr val="tx1"/>
                </a:solidFill>
                <a:effectLst/>
                <a:latin typeface="+mn-lt"/>
                <a:ea typeface="+mn-ea"/>
                <a:cs typeface="+mn-cs"/>
              </a:rPr>
              <a:t> wordt afgesloten – sterfhuisconstructie -  en de </a:t>
            </a:r>
            <a:r>
              <a:rPr lang="nl-NL" sz="1200" kern="1200" dirty="0" err="1" smtClean="0">
                <a:solidFill>
                  <a:schemeClr val="tx1"/>
                </a:solidFill>
                <a:effectLst/>
                <a:latin typeface="+mn-lt"/>
                <a:ea typeface="+mn-ea"/>
                <a:cs typeface="+mn-cs"/>
              </a:rPr>
              <a:t>Wajongers</a:t>
            </a:r>
            <a:r>
              <a:rPr lang="nl-NL" sz="1200" kern="1200" dirty="0" smtClean="0">
                <a:solidFill>
                  <a:schemeClr val="tx1"/>
                </a:solidFill>
                <a:effectLst/>
                <a:latin typeface="+mn-lt"/>
                <a:ea typeface="+mn-ea"/>
                <a:cs typeface="+mn-cs"/>
              </a:rPr>
              <a:t> worden </a:t>
            </a:r>
            <a:r>
              <a:rPr lang="nl-NL" sz="1200" kern="1200" dirty="0" err="1" smtClean="0">
                <a:solidFill>
                  <a:schemeClr val="tx1"/>
                </a:solidFill>
                <a:effectLst/>
                <a:latin typeface="+mn-lt"/>
                <a:ea typeface="+mn-ea"/>
                <a:cs typeface="+mn-cs"/>
              </a:rPr>
              <a:t>herbeoordeeld</a:t>
            </a:r>
            <a:r>
              <a:rPr lang="nl-NL" sz="1200" kern="1200" dirty="0" smtClean="0">
                <a:solidFill>
                  <a:schemeClr val="tx1"/>
                </a:solidFill>
                <a:effectLst/>
                <a:latin typeface="+mn-lt"/>
                <a:ea typeface="+mn-ea"/>
                <a:cs typeface="+mn-cs"/>
              </a:rPr>
              <a:t> door het UWV en overgedragen aan de gemeente. De Wajong is er dan alleen nog voor jongeren zonder arbeidsvermogen.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Dit zijn de belangrijkste wijzigingen.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Daarnaast verandert er het nodige  in het instrumentarium (loonkostensubsidie en beschut werken) en in de afstemming met elkaar en de sociale partners.</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Deze decentralisatie bevat voor gemeenten dus geen nieuwe taken - ze verlenen al bijstand en zijn al verantwoordelijk voor re-integratie -  maar wel een toename van de  doelgroep. Wetsvoorstel ligt nog niet bij de Tweede Kamer (o.a. als gevolg van afspraken in het Sociaal Akkoord dat sociale partners mogen gaan meepraten over beleid arbeidsmarktregio’s en arbeidsgehandicapten).</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3</a:t>
            </a:fld>
            <a:endParaRPr lang="nl-NL"/>
          </a:p>
        </p:txBody>
      </p:sp>
    </p:spTree>
    <p:extLst>
      <p:ext uri="{BB962C8B-B14F-4D97-AF65-F5344CB8AC3E}">
        <p14:creationId xmlns:p14="http://schemas.microsoft.com/office/powerpoint/2010/main" val="4143555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Feitelijk gaat het hier om een gevolg  van de hervorming van ons zorgstelsel, met name van de langdurige zorg (care).  De ‘afbakening’ tussen de zorgdomeinen  ‘cure’ (Zorgverzekeringswet), ‘care’ (</a:t>
            </a:r>
            <a:r>
              <a:rPr lang="nl-NL" sz="1200" kern="1200" dirty="0" err="1" smtClean="0">
                <a:solidFill>
                  <a:schemeClr val="tx1"/>
                </a:solidFill>
                <a:effectLst/>
                <a:latin typeface="+mn-lt"/>
                <a:ea typeface="+mn-ea"/>
                <a:cs typeface="+mn-cs"/>
              </a:rPr>
              <a:t>Awbz</a:t>
            </a:r>
            <a:r>
              <a:rPr lang="nl-NL" sz="1200" kern="1200" dirty="0" smtClean="0">
                <a:solidFill>
                  <a:schemeClr val="tx1"/>
                </a:solidFill>
                <a:effectLst/>
                <a:latin typeface="+mn-lt"/>
                <a:ea typeface="+mn-ea"/>
                <a:cs typeface="+mn-cs"/>
              </a:rPr>
              <a:t>) en ‘participatie-ondersteuning ‘WMO’ wordt hiermee herzien. Concreet betekent dit dat de gemeente meer verantwoordelijkheden krijgt voor burgers die belemmerd worden in hun dagelijks leven om te kunnen meedoen aan de samenleving.  Op gemeenten rust de plicht om deze mensen daarin desgevraagd te ondersteunen. Die ondersteuning kan ook bestaan uit het ‘activeren’ van de mensen zelf (eigen kracht) of van hun sociale omgeving (mantelzorg en vrijwilligerswerk). Als dat niet alles oplost stelt de gemeente eerst algemene voorzieningen ter beschikking, en indien nodig ondersteuning op maat (‘maatwerkvoorziening).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Met de WMO – die ingaat per 1 januari 2015 – komen een aantal aanspraken in de </a:t>
            </a:r>
            <a:r>
              <a:rPr lang="nl-NL" sz="1200" kern="1200" dirty="0" err="1" smtClean="0">
                <a:solidFill>
                  <a:schemeClr val="tx1"/>
                </a:solidFill>
                <a:effectLst/>
                <a:latin typeface="+mn-lt"/>
                <a:ea typeface="+mn-ea"/>
                <a:cs typeface="+mn-cs"/>
              </a:rPr>
              <a:t>Awbz</a:t>
            </a:r>
            <a:r>
              <a:rPr lang="nl-NL" sz="1200" kern="1200" dirty="0" smtClean="0">
                <a:solidFill>
                  <a:schemeClr val="tx1"/>
                </a:solidFill>
                <a:effectLst/>
                <a:latin typeface="+mn-lt"/>
                <a:ea typeface="+mn-ea"/>
                <a:cs typeface="+mn-cs"/>
              </a:rPr>
              <a:t> te vervallen, zoals begeleiding, GGZ voorzieningen, dagbesteding.. De gemeente neemt deze aanspraken niet 1 op 1 over, maar is er wel voor verantwoordelijk dat deze mensen worden ondersteund. Aan mensen die een indicatie hebben o.g.v. de AWBZ  voor deze voorzieningen moet de gemeente dus een vervangend aanbod doen.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Naast deze veranderingen wordt – of blijft – de gemeente verantwoordelijk voor bijvoorbeeld de opvang van verslaafden, het tegengaan van huiselijk geweld en de kindertelefoon.</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Ook hier gaat het niet om nieuwe taken voor de gemeente, maar wel om (fors) meer klanten (ca. 250.000) en andere ‘producten’. Wetgevingstraject is nog niet afgerond.  Er ligt wel een concept bij de Tweede Kamer.</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5</a:t>
            </a:fld>
            <a:endParaRPr lang="nl-NL"/>
          </a:p>
        </p:txBody>
      </p:sp>
    </p:spTree>
    <p:extLst>
      <p:ext uri="{BB962C8B-B14F-4D97-AF65-F5344CB8AC3E}">
        <p14:creationId xmlns:p14="http://schemas.microsoft.com/office/powerpoint/2010/main" val="11732859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smtClean="0">
                <a:solidFill>
                  <a:schemeClr val="tx1"/>
                </a:solidFill>
                <a:effectLst/>
                <a:latin typeface="+mn-lt"/>
                <a:ea typeface="+mn-ea"/>
                <a:cs typeface="+mn-cs"/>
              </a:rPr>
              <a:t>Dit is voor gemeenten een nagenoeg geheel nieuwe taak.  Het gaat om alle onderdelen die onder de verzamelnaam jeugdzorg vallen: provinciale jeugdzorg, gesloten jeugdzorg, jeugdbescherming (voogdij en gezinsvoogdij), jeugdreclassering, jeugd-geestelijke gezondheidszorg (jeugd-ggz) en Jeugd-licht verstandelijk gehandicapten hulp (jeugd-</a:t>
            </a:r>
            <a:r>
              <a:rPr lang="nl-NL" sz="1200" kern="1200" dirty="0" err="1" smtClean="0">
                <a:solidFill>
                  <a:schemeClr val="tx1"/>
                </a:solidFill>
                <a:effectLst/>
                <a:latin typeface="+mn-lt"/>
                <a:ea typeface="+mn-ea"/>
                <a:cs typeface="+mn-cs"/>
              </a:rPr>
              <a:t>lvg</a:t>
            </a:r>
            <a:r>
              <a:rPr lang="nl-N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Het voert te ver om deze afzonderlijk toe te lichten. De Centra voor Jeugd en Gezin (</a:t>
            </a:r>
            <a:r>
              <a:rPr lang="nl-NL" sz="1200" kern="1200" dirty="0" err="1" smtClean="0">
                <a:solidFill>
                  <a:schemeClr val="tx1"/>
                </a:solidFill>
                <a:effectLst/>
                <a:latin typeface="+mn-lt"/>
                <a:ea typeface="+mn-ea"/>
                <a:cs typeface="+mn-cs"/>
              </a:rPr>
              <a:t>CJG’s</a:t>
            </a:r>
            <a:r>
              <a:rPr lang="nl-NL" sz="1200" kern="1200" dirty="0" smtClean="0">
                <a:solidFill>
                  <a:schemeClr val="tx1"/>
                </a:solidFill>
                <a:effectLst/>
                <a:latin typeface="+mn-lt"/>
                <a:ea typeface="+mn-ea"/>
                <a:cs typeface="+mn-cs"/>
              </a:rPr>
              <a:t> – die van Rouvoet) gaan fungeren als front-office voor de jeugdzorg van gemeenten. De bedoeling is dat niet alleen meer collectieve vormen van preventie worden ingezet,  maar dat  de hulp dicht bij de omgeving van het kind en gezin – de sociale context - te verlenen. Sommige onderdelen van de over te hevelen jeugdzorg moeten gemeenten op regionaal niveau organiseren en bekostigen, zoals residentiële zorg, gesloten zorg en dure specialistische trajecten en interventies. De nieuwe  </a:t>
            </a:r>
            <a:r>
              <a:rPr lang="nl-NL" sz="1200" kern="1200" dirty="0" err="1" smtClean="0">
                <a:solidFill>
                  <a:schemeClr val="tx1"/>
                </a:solidFill>
                <a:effectLst/>
                <a:latin typeface="+mn-lt"/>
                <a:ea typeface="+mn-ea"/>
                <a:cs typeface="+mn-cs"/>
              </a:rPr>
              <a:t>Jeugdwet</a:t>
            </a:r>
            <a:r>
              <a:rPr lang="nl-NL" sz="1200" kern="1200" dirty="0" smtClean="0">
                <a:solidFill>
                  <a:schemeClr val="tx1"/>
                </a:solidFill>
                <a:effectLst/>
                <a:latin typeface="+mn-lt"/>
                <a:ea typeface="+mn-ea"/>
                <a:cs typeface="+mn-cs"/>
              </a:rPr>
              <a:t> is al behandeld in de Tweede Kamer. Beoogde datum van invoering in 1 januari 2015. De wet regelt nog veel meer onderwerpen zoals kwaliteitsborging en bewaking, professionalisering en </a:t>
            </a:r>
            <a:r>
              <a:rPr lang="nl-NL" sz="1200" kern="1200" dirty="0" err="1" smtClean="0">
                <a:solidFill>
                  <a:schemeClr val="tx1"/>
                </a:solidFill>
                <a:effectLst/>
                <a:latin typeface="+mn-lt"/>
                <a:ea typeface="+mn-ea"/>
                <a:cs typeface="+mn-cs"/>
              </a:rPr>
              <a:t>demedicalisering</a:t>
            </a:r>
            <a:r>
              <a:rPr lang="nl-NL" sz="1200" kern="1200" dirty="0" smtClean="0">
                <a:solidFill>
                  <a:schemeClr val="tx1"/>
                </a:solidFill>
                <a:effectLst/>
                <a:latin typeface="+mn-lt"/>
                <a:ea typeface="+mn-ea"/>
                <a:cs typeface="+mn-cs"/>
              </a:rPr>
              <a:t>, maar ook dat voert vast te ver.</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11</a:t>
            </a:fld>
            <a:endParaRPr lang="nl-NL"/>
          </a:p>
        </p:txBody>
      </p:sp>
    </p:spTree>
    <p:extLst>
      <p:ext uri="{BB962C8B-B14F-4D97-AF65-F5344CB8AC3E}">
        <p14:creationId xmlns:p14="http://schemas.microsoft.com/office/powerpoint/2010/main" val="45006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
        <p:nvSpPr>
          <p:cNvPr id="3077" name="Rectangle 5"/>
          <p:cNvSpPr>
            <a:spLocks noGrp="1" noChangeArrowheads="1"/>
          </p:cNvSpPr>
          <p:nvPr>
            <p:ph type="dt" sz="half" idx="2"/>
          </p:nvPr>
        </p:nvSpPr>
        <p:spPr>
          <a:xfrm>
            <a:off x="3492500" y="6019800"/>
            <a:ext cx="2592388" cy="360363"/>
          </a:xfrm>
        </p:spPr>
        <p:txBody>
          <a:bodyPr/>
          <a:lstStyle>
            <a:lvl1pPr>
              <a:defRPr/>
            </a:lvl1pPr>
          </a:lstStyle>
          <a:p>
            <a:endParaRPr lang="nl-NL" dirty="0"/>
          </a:p>
        </p:txBody>
      </p:sp>
      <p:sp>
        <p:nvSpPr>
          <p:cNvPr id="3078" name="Rectangle 6"/>
          <p:cNvSpPr>
            <a:spLocks noGrp="1" noChangeArrowheads="1"/>
          </p:cNvSpPr>
          <p:nvPr>
            <p:ph type="ftr" sz="quarter" idx="3"/>
          </p:nvPr>
        </p:nvSpPr>
        <p:spPr>
          <a:xfrm>
            <a:off x="250825" y="6021388"/>
            <a:ext cx="2895600" cy="360362"/>
          </a:xfrm>
        </p:spPr>
        <p:txBody>
          <a:bodyPr/>
          <a:lstStyle>
            <a:lvl1pPr>
              <a:defRPr/>
            </a:lvl1pPr>
          </a:lstStyle>
          <a:p>
            <a:endParaRPr lang="nl-NL" dirty="0"/>
          </a:p>
        </p:txBody>
      </p:sp>
      <p:grpSp>
        <p:nvGrpSpPr>
          <p:cNvPr id="4" name="Groep 3"/>
          <p:cNvGrpSpPr/>
          <p:nvPr userDrawn="1"/>
        </p:nvGrpSpPr>
        <p:grpSpPr>
          <a:xfrm>
            <a:off x="1" y="261607"/>
            <a:ext cx="9143999" cy="6341599"/>
            <a:chOff x="1" y="261607"/>
            <a:chExt cx="9143999" cy="6341599"/>
          </a:xfrm>
        </p:grpSpPr>
        <p:pic>
          <p:nvPicPr>
            <p:cNvPr id="6" name="Afbeelding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360000" y="261607"/>
              <a:ext cx="1296000" cy="648000"/>
            </a:xfrm>
            <a:prstGeom prst="rect">
              <a:avLst/>
            </a:prstGeom>
            <a:noFill/>
            <a:ln>
              <a:noFill/>
            </a:ln>
          </p:spPr>
        </p:pic>
        <p:grpSp>
          <p:nvGrpSpPr>
            <p:cNvPr id="9" name="Groep 8"/>
            <p:cNvGrpSpPr/>
            <p:nvPr userDrawn="1"/>
          </p:nvGrpSpPr>
          <p:grpSpPr>
            <a:xfrm>
              <a:off x="1" y="5940000"/>
              <a:ext cx="9143999" cy="663206"/>
              <a:chOff x="1" y="5940000"/>
              <a:chExt cx="9143999" cy="663206"/>
            </a:xfrm>
          </p:grpSpPr>
          <p:sp>
            <p:nvSpPr>
              <p:cNvPr id="10" name="Rechthoek 9"/>
              <p:cNvSpPr/>
              <p:nvPr userDrawn="1"/>
            </p:nvSpPr>
            <p:spPr bwMode="auto">
              <a:xfrm>
                <a:off x="195263" y="6237312"/>
                <a:ext cx="8948737" cy="365894"/>
              </a:xfrm>
              <a:prstGeom prst="rect">
                <a:avLst/>
              </a:prstGeom>
              <a:gradFill>
                <a:gsLst>
                  <a:gs pos="0">
                    <a:schemeClr val="tx2"/>
                  </a:gs>
                  <a:gs pos="0">
                    <a:schemeClr val="tx2"/>
                  </a:gs>
                  <a:gs pos="100000">
                    <a:schemeClr val="accent2"/>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11" name="Rechthoek 10"/>
              <p:cNvSpPr/>
              <p:nvPr userDrawn="1"/>
            </p:nvSpPr>
            <p:spPr bwMode="auto">
              <a:xfrm>
                <a:off x="1" y="5940000"/>
                <a:ext cx="9143999" cy="540000"/>
              </a:xfrm>
              <a:prstGeom prst="rect">
                <a:avLst/>
              </a:prstGeom>
              <a:gradFill flip="none" rotWithShape="1">
                <a:gsLst>
                  <a:gs pos="0">
                    <a:schemeClr val="accent2"/>
                  </a:gs>
                  <a:gs pos="100000">
                    <a:schemeClr val="accent2">
                      <a:lumMod val="40000"/>
                      <a:lumOff val="6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grpSp>
      </p:gr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pPr/>
              <a:t>‹#›</a:t>
            </a:fld>
            <a:endParaRPr lang="nl-NL"/>
          </a:p>
        </p:txBody>
      </p:sp>
    </p:spTree>
    <p:extLst>
      <p:ext uri="{BB962C8B-B14F-4D97-AF65-F5344CB8AC3E}">
        <p14:creationId xmlns:p14="http://schemas.microsoft.com/office/powerpoint/2010/main" val="881926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pPr/>
              <a:t>‹#›</a:t>
            </a:fld>
            <a:endParaRPr lang="nl-NL"/>
          </a:p>
        </p:txBody>
      </p:sp>
    </p:spTree>
    <p:extLst>
      <p:ext uri="{BB962C8B-B14F-4D97-AF65-F5344CB8AC3E}">
        <p14:creationId xmlns:p14="http://schemas.microsoft.com/office/powerpoint/2010/main" val="2241355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pPr/>
              <a:t>‹#›</a:t>
            </a:fld>
            <a:endParaRPr lang="nl-NL"/>
          </a:p>
        </p:txBody>
      </p:sp>
    </p:spTree>
    <p:extLst>
      <p:ext uri="{BB962C8B-B14F-4D97-AF65-F5344CB8AC3E}">
        <p14:creationId xmlns:p14="http://schemas.microsoft.com/office/powerpoint/2010/main" val="1974368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pPr/>
              <a:t>‹#›</a:t>
            </a:fld>
            <a:endParaRPr lang="nl-NL"/>
          </a:p>
        </p:txBody>
      </p:sp>
    </p:spTree>
    <p:extLst>
      <p:ext uri="{BB962C8B-B14F-4D97-AF65-F5344CB8AC3E}">
        <p14:creationId xmlns:p14="http://schemas.microsoft.com/office/powerpoint/2010/main" val="1643663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pPr/>
              <a:t>‹#›</a:t>
            </a:fld>
            <a:endParaRPr lang="nl-NL"/>
          </a:p>
        </p:txBody>
      </p:sp>
    </p:spTree>
    <p:extLst>
      <p:ext uri="{BB962C8B-B14F-4D97-AF65-F5344CB8AC3E}">
        <p14:creationId xmlns:p14="http://schemas.microsoft.com/office/powerpoint/2010/main" val="331659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pPr/>
              <a:t>‹#›</a:t>
            </a:fld>
            <a:endParaRPr lang="nl-NL"/>
          </a:p>
        </p:txBody>
      </p:sp>
    </p:spTree>
    <p:extLst>
      <p:ext uri="{BB962C8B-B14F-4D97-AF65-F5344CB8AC3E}">
        <p14:creationId xmlns:p14="http://schemas.microsoft.com/office/powerpoint/2010/main" val="1531757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pPr/>
              <a:t>‹#›</a:t>
            </a:fld>
            <a:endParaRPr lang="nl-NL"/>
          </a:p>
        </p:txBody>
      </p:sp>
    </p:spTree>
    <p:extLst>
      <p:ext uri="{BB962C8B-B14F-4D97-AF65-F5344CB8AC3E}">
        <p14:creationId xmlns:p14="http://schemas.microsoft.com/office/powerpoint/2010/main" val="1029645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7" name="Tijdelijke aanduiding voor datum 6"/>
          <p:cNvSpPr>
            <a:spLocks noGrp="1"/>
          </p:cNvSpPr>
          <p:nvPr>
            <p:ph type="dt" sz="half" idx="10"/>
          </p:nvPr>
        </p:nvSpPr>
        <p:spPr/>
        <p:txBody>
          <a:bodyPr/>
          <a:lstStyle>
            <a:lvl1pPr>
              <a:defRPr/>
            </a:lvl1pPr>
          </a:lstStyle>
          <a:p>
            <a:endParaRPr lang="nl-NL"/>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pPr/>
              <a:t>‹#›</a:t>
            </a:fld>
            <a:endParaRPr lang="nl-NL"/>
          </a:p>
        </p:txBody>
      </p:sp>
    </p:spTree>
    <p:extLst>
      <p:ext uri="{BB962C8B-B14F-4D97-AF65-F5344CB8AC3E}">
        <p14:creationId xmlns:p14="http://schemas.microsoft.com/office/powerpoint/2010/main" val="1355631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pPr/>
              <a:t>‹#›</a:t>
            </a:fld>
            <a:endParaRPr lang="nl-NL"/>
          </a:p>
        </p:txBody>
      </p:sp>
    </p:spTree>
    <p:extLst>
      <p:ext uri="{BB962C8B-B14F-4D97-AF65-F5344CB8AC3E}">
        <p14:creationId xmlns:p14="http://schemas.microsoft.com/office/powerpoint/2010/main" val="1048378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p>
        </p:txBody>
      </p:sp>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pPr/>
              <a:t>‹#›</a:t>
            </a:fld>
            <a:endParaRPr lang="nl-NL"/>
          </a:p>
        </p:txBody>
      </p:sp>
    </p:spTree>
    <p:extLst>
      <p:ext uri="{BB962C8B-B14F-4D97-AF65-F5344CB8AC3E}">
        <p14:creationId xmlns:p14="http://schemas.microsoft.com/office/powerpoint/2010/main" val="1202759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3" name="Tijdelijke aanduiding voor datum 2"/>
          <p:cNvSpPr>
            <a:spLocks noGrp="1"/>
          </p:cNvSpPr>
          <p:nvPr>
            <p:ph type="dt" sz="half" idx="10"/>
          </p:nvPr>
        </p:nvSpPr>
        <p:spPr/>
        <p:txBody>
          <a:bodyPr/>
          <a:lstStyle/>
          <a:p>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a:t>
            </a:fld>
            <a:endParaRPr lang="nl-NL"/>
          </a:p>
        </p:txBody>
      </p:sp>
    </p:spTree>
    <p:extLst>
      <p:ext uri="{BB962C8B-B14F-4D97-AF65-F5344CB8AC3E}">
        <p14:creationId xmlns:p14="http://schemas.microsoft.com/office/powerpoint/2010/main" val="3655563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Einddia">
    <p:spTree>
      <p:nvGrpSpPr>
        <p:cNvPr id="1" name=""/>
        <p:cNvGrpSpPr/>
        <p:nvPr/>
      </p:nvGrpSpPr>
      <p:grpSpPr>
        <a:xfrm>
          <a:off x="0" y="0"/>
          <a:ext cx="0" cy="0"/>
          <a:chOff x="0" y="0"/>
          <a:chExt cx="0" cy="0"/>
        </a:xfrm>
      </p:grpSpPr>
      <p:grpSp>
        <p:nvGrpSpPr>
          <p:cNvPr id="12" name="Groep 11"/>
          <p:cNvGrpSpPr/>
          <p:nvPr userDrawn="1"/>
        </p:nvGrpSpPr>
        <p:grpSpPr>
          <a:xfrm>
            <a:off x="1" y="261607"/>
            <a:ext cx="9143999" cy="6341599"/>
            <a:chOff x="1" y="261607"/>
            <a:chExt cx="9143999" cy="6341599"/>
          </a:xfrm>
        </p:grpSpPr>
        <p:pic>
          <p:nvPicPr>
            <p:cNvPr id="13" name="Afbeelding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360000" y="261607"/>
              <a:ext cx="1296000" cy="648000"/>
            </a:xfrm>
            <a:prstGeom prst="rect">
              <a:avLst/>
            </a:prstGeom>
            <a:noFill/>
            <a:ln>
              <a:noFill/>
            </a:ln>
          </p:spPr>
        </p:pic>
        <p:grpSp>
          <p:nvGrpSpPr>
            <p:cNvPr id="16" name="Groep 15"/>
            <p:cNvGrpSpPr/>
            <p:nvPr userDrawn="1"/>
          </p:nvGrpSpPr>
          <p:grpSpPr>
            <a:xfrm>
              <a:off x="1" y="5940000"/>
              <a:ext cx="9143999" cy="663206"/>
              <a:chOff x="1" y="5940000"/>
              <a:chExt cx="9143999" cy="663206"/>
            </a:xfrm>
          </p:grpSpPr>
          <p:sp>
            <p:nvSpPr>
              <p:cNvPr id="17" name="Rechthoek 16"/>
              <p:cNvSpPr/>
              <p:nvPr userDrawn="1"/>
            </p:nvSpPr>
            <p:spPr bwMode="auto">
              <a:xfrm>
                <a:off x="195263" y="6237312"/>
                <a:ext cx="8948737" cy="365894"/>
              </a:xfrm>
              <a:prstGeom prst="rect">
                <a:avLst/>
              </a:prstGeom>
              <a:gradFill>
                <a:gsLst>
                  <a:gs pos="0">
                    <a:schemeClr val="tx2"/>
                  </a:gs>
                  <a:gs pos="0">
                    <a:schemeClr val="tx2"/>
                  </a:gs>
                  <a:gs pos="100000">
                    <a:schemeClr val="accent2"/>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18" name="Rechthoek 17"/>
              <p:cNvSpPr/>
              <p:nvPr userDrawn="1"/>
            </p:nvSpPr>
            <p:spPr bwMode="auto">
              <a:xfrm>
                <a:off x="1" y="5940000"/>
                <a:ext cx="9143999" cy="540000"/>
              </a:xfrm>
              <a:prstGeom prst="rect">
                <a:avLst/>
              </a:prstGeom>
              <a:gradFill flip="none" rotWithShape="1">
                <a:gsLst>
                  <a:gs pos="0">
                    <a:schemeClr val="accent2"/>
                  </a:gs>
                  <a:gs pos="100000">
                    <a:schemeClr val="accent2">
                      <a:lumMod val="40000"/>
                      <a:lumOff val="6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grpSp>
      </p:grpSp>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
        <p:nvSpPr>
          <p:cNvPr id="3077" name="Rectangle 5"/>
          <p:cNvSpPr>
            <a:spLocks noGrp="1" noChangeArrowheads="1"/>
          </p:cNvSpPr>
          <p:nvPr>
            <p:ph type="dt" sz="half" idx="2"/>
          </p:nvPr>
        </p:nvSpPr>
        <p:spPr>
          <a:xfrm>
            <a:off x="3492500" y="6019800"/>
            <a:ext cx="2592388" cy="360363"/>
          </a:xfrm>
        </p:spPr>
        <p:txBody>
          <a:bodyPr/>
          <a:lstStyle>
            <a:lvl1pPr>
              <a:defRPr/>
            </a:lvl1pPr>
          </a:lstStyle>
          <a:p>
            <a:endParaRPr lang="nl-NL" dirty="0"/>
          </a:p>
        </p:txBody>
      </p:sp>
      <p:sp>
        <p:nvSpPr>
          <p:cNvPr id="3078" name="Rectangle 6"/>
          <p:cNvSpPr>
            <a:spLocks noGrp="1" noChangeArrowheads="1"/>
          </p:cNvSpPr>
          <p:nvPr>
            <p:ph type="ftr" sz="quarter" idx="3"/>
          </p:nvPr>
        </p:nvSpPr>
        <p:spPr>
          <a:xfrm>
            <a:off x="250825" y="6021388"/>
            <a:ext cx="2895600" cy="360362"/>
          </a:xfrm>
        </p:spPr>
        <p:txBody>
          <a:bodyPr/>
          <a:lstStyle>
            <a:lvl1pPr>
              <a:defRPr/>
            </a:lvl1pPr>
          </a:lstStyle>
          <a:p>
            <a:endParaRPr lang="nl-NL" dirty="0"/>
          </a:p>
        </p:txBody>
      </p:sp>
    </p:spTree>
    <p:extLst>
      <p:ext uri="{BB962C8B-B14F-4D97-AF65-F5344CB8AC3E}">
        <p14:creationId xmlns:p14="http://schemas.microsoft.com/office/powerpoint/2010/main" val="3028463503"/>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8" name="Rectangle 4"/>
          <p:cNvSpPr>
            <a:spLocks noGrp="1" noChangeArrowheads="1"/>
          </p:cNvSpPr>
          <p:nvPr>
            <p:ph type="dt" sz="half" idx="2"/>
          </p:nvPr>
        </p:nvSpPr>
        <p:spPr bwMode="auto">
          <a:xfrm>
            <a:off x="3492500" y="6021388"/>
            <a:ext cx="2735263"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600" b="1">
                <a:solidFill>
                  <a:schemeClr val="bg1"/>
                </a:solidFill>
                <a:latin typeface="+mn-lt"/>
              </a:defRPr>
            </a:lvl1pPr>
          </a:lstStyle>
          <a:p>
            <a:endParaRPr lang="nl-NL"/>
          </a:p>
        </p:txBody>
      </p:sp>
      <p:sp>
        <p:nvSpPr>
          <p:cNvPr id="1029" name="Rectangle 5"/>
          <p:cNvSpPr>
            <a:spLocks noGrp="1" noChangeArrowheads="1"/>
          </p:cNvSpPr>
          <p:nvPr>
            <p:ph type="ftr" sz="quarter" idx="3"/>
          </p:nvPr>
        </p:nvSpPr>
        <p:spPr bwMode="auto">
          <a:xfrm>
            <a:off x="250825" y="6021388"/>
            <a:ext cx="2895600"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600" b="1">
                <a:solidFill>
                  <a:schemeClr val="bg1"/>
                </a:solidFill>
                <a:latin typeface="+mn-lt"/>
              </a:defRPr>
            </a:lvl1pPr>
          </a:lstStyle>
          <a:p>
            <a:endParaRPr lang="nl-NL"/>
          </a:p>
        </p:txBody>
      </p:sp>
      <p:sp>
        <p:nvSpPr>
          <p:cNvPr id="1030" name="Rectangle 6"/>
          <p:cNvSpPr>
            <a:spLocks noGrp="1" noChangeArrowheads="1"/>
          </p:cNvSpPr>
          <p:nvPr>
            <p:ph type="sldNum" sz="quarter" idx="4"/>
          </p:nvPr>
        </p:nvSpPr>
        <p:spPr bwMode="auto">
          <a:xfrm>
            <a:off x="6588125" y="6021388"/>
            <a:ext cx="2133600"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mn-lt"/>
              </a:defRPr>
            </a:lvl1pPr>
          </a:lstStyle>
          <a:p>
            <a:fld id="{DD4326B3-8991-FC4E-8214-194F99C920E3}" type="slidenum">
              <a:rPr lang="nl-NL"/>
              <a:pPr/>
              <a:t>‹#›</a:t>
            </a:fld>
            <a:endParaRPr lang="nl-NL"/>
          </a:p>
        </p:txBody>
      </p:sp>
      <p:pic>
        <p:nvPicPr>
          <p:cNvPr id="1031" name="Picture 7" descr="3094"/>
          <p:cNvPicPr>
            <a:picLocks noChangeAspect="1" noChangeArrowheads="1"/>
          </p:cNvPicPr>
          <p:nvPr/>
        </p:nvPicPr>
        <p:blipFill rotWithShape="1">
          <a:blip r:embed="rId15">
            <a:extLst>
              <a:ext uri="{28A0092B-C50C-407E-A947-70E740481C1C}">
                <a14:useLocalDpi xmlns:a14="http://schemas.microsoft.com/office/drawing/2010/main" val="0"/>
              </a:ext>
            </a:extLst>
          </a:blip>
          <a:srcRect t="86250"/>
          <a:stretch/>
        </p:blipFill>
        <p:spPr bwMode="auto">
          <a:xfrm>
            <a:off x="0" y="5915024"/>
            <a:ext cx="9144000" cy="94297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ep 2"/>
          <p:cNvGrpSpPr/>
          <p:nvPr/>
        </p:nvGrpSpPr>
        <p:grpSpPr>
          <a:xfrm>
            <a:off x="1" y="5940000"/>
            <a:ext cx="9143999" cy="663206"/>
            <a:chOff x="1" y="5940000"/>
            <a:chExt cx="9143999" cy="663206"/>
          </a:xfrm>
        </p:grpSpPr>
        <p:sp>
          <p:nvSpPr>
            <p:cNvPr id="2" name="Rechthoek 1"/>
            <p:cNvSpPr/>
            <p:nvPr userDrawn="1"/>
          </p:nvSpPr>
          <p:spPr bwMode="auto">
            <a:xfrm>
              <a:off x="195263" y="6237312"/>
              <a:ext cx="8948737" cy="365894"/>
            </a:xfrm>
            <a:prstGeom prst="rect">
              <a:avLst/>
            </a:prstGeom>
            <a:gradFill>
              <a:gsLst>
                <a:gs pos="0">
                  <a:schemeClr val="tx2"/>
                </a:gs>
                <a:gs pos="100000">
                  <a:schemeClr val="accent2"/>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4" name="Rechthoek 3"/>
            <p:cNvSpPr/>
            <p:nvPr userDrawn="1"/>
          </p:nvSpPr>
          <p:spPr bwMode="auto">
            <a:xfrm>
              <a:off x="1" y="5940000"/>
              <a:ext cx="9143999" cy="540000"/>
            </a:xfrm>
            <a:prstGeom prst="rect">
              <a:avLst/>
            </a:prstGeom>
            <a:gradFill flip="none" rotWithShape="1">
              <a:gsLst>
                <a:gs pos="0">
                  <a:schemeClr val="accent2"/>
                </a:gs>
                <a:gs pos="100000">
                  <a:schemeClr val="accent2">
                    <a:lumMod val="40000"/>
                    <a:lumOff val="6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56" r:id="rId10"/>
    <p:sldLayoutId id="2147483657" r:id="rId11"/>
    <p:sldLayoutId id="2147483658" r:id="rId12"/>
    <p:sldLayoutId id="2147483659" r:id="rId13"/>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2400" b="1" i="1">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20000" y="1268685"/>
            <a:ext cx="7704000" cy="792163"/>
          </a:xfrm>
        </p:spPr>
        <p:txBody>
          <a:bodyPr/>
          <a:lstStyle/>
          <a:p>
            <a:r>
              <a:rPr lang="nl-NL" dirty="0" smtClean="0"/>
              <a:t>Presentatie Informatiemodellen, </a:t>
            </a:r>
            <a:r>
              <a:rPr lang="nl-NL" dirty="0" err="1" smtClean="0"/>
              <a:t>StUF</a:t>
            </a:r>
            <a:r>
              <a:rPr lang="nl-NL" dirty="0" smtClean="0"/>
              <a:t> &amp; de 3 decentralisaties</a:t>
            </a:r>
            <a:br>
              <a:rPr lang="nl-NL" dirty="0" smtClean="0"/>
            </a:br>
            <a:r>
              <a:rPr lang="nl-NL" sz="1800" b="0" i="0" dirty="0" smtClean="0"/>
              <a:t>Regiegroep 4 december-2013</a:t>
            </a:r>
            <a:br>
              <a:rPr lang="nl-NL" sz="1800" b="0" i="0" dirty="0" smtClean="0"/>
            </a:br>
            <a:r>
              <a:rPr lang="nl-NL" sz="1800" b="0" i="0" dirty="0" smtClean="0"/>
              <a:t>Frank Terpstra</a:t>
            </a:r>
            <a:endParaRPr lang="nl-NL" dirty="0"/>
          </a:p>
        </p:txBody>
      </p:sp>
      <p:pic>
        <p:nvPicPr>
          <p:cNvPr id="6" name="Afbeelding 5" descr="KING-logo-2013-bijgewerkt-contrast.png"/>
          <p:cNvPicPr>
            <a:picLocks noChangeAspect="1"/>
          </p:cNvPicPr>
          <p:nvPr/>
        </p:nvPicPr>
        <p:blipFill>
          <a:blip r:embed="rId3"/>
          <a:stretch>
            <a:fillRect/>
          </a:stretch>
        </p:blipFill>
        <p:spPr>
          <a:xfrm>
            <a:off x="251520" y="188640"/>
            <a:ext cx="1493915" cy="853795"/>
          </a:xfrm>
          <a:prstGeom prst="rect">
            <a:avLst/>
          </a:prstGeom>
        </p:spPr>
      </p:pic>
    </p:spTree>
    <p:extLst>
      <p:ext uri="{BB962C8B-B14F-4D97-AF65-F5344CB8AC3E}">
        <p14:creationId xmlns:p14="http://schemas.microsoft.com/office/powerpoint/2010/main" val="21584601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Verbinding</a:t>
            </a:r>
            <a:r>
              <a:rPr lang="en-US" dirty="0" smtClean="0"/>
              <a:t> NUP</a:t>
            </a:r>
            <a:endParaRPr lang="en-US" dirty="0"/>
          </a:p>
        </p:txBody>
      </p:sp>
      <p:sp>
        <p:nvSpPr>
          <p:cNvPr id="3" name="Content Placeholder 2"/>
          <p:cNvSpPr>
            <a:spLocks noGrp="1"/>
          </p:cNvSpPr>
          <p:nvPr>
            <p:ph idx="1"/>
          </p:nvPr>
        </p:nvSpPr>
        <p:spPr/>
        <p:txBody>
          <a:bodyPr/>
          <a:lstStyle/>
          <a:p>
            <a:r>
              <a:rPr lang="en-US" dirty="0" err="1" smtClean="0"/>
              <a:t>Ombuiging</a:t>
            </a:r>
            <a:r>
              <a:rPr lang="en-US" dirty="0" smtClean="0"/>
              <a:t> </a:t>
            </a:r>
            <a:r>
              <a:rPr lang="en-US" dirty="0" err="1" smtClean="0"/>
              <a:t>standaardisatie</a:t>
            </a:r>
            <a:r>
              <a:rPr lang="en-US" dirty="0" smtClean="0"/>
              <a:t> </a:t>
            </a:r>
            <a:r>
              <a:rPr lang="en-US" dirty="0" err="1" smtClean="0"/>
              <a:t>trajecten</a:t>
            </a:r>
            <a:endParaRPr lang="en-US" dirty="0" smtClean="0"/>
          </a:p>
          <a:p>
            <a:r>
              <a:rPr lang="en-US" dirty="0" err="1" smtClean="0"/>
              <a:t>Bijvoorbeeld</a:t>
            </a:r>
            <a:r>
              <a:rPr lang="en-US" dirty="0" smtClean="0"/>
              <a:t> </a:t>
            </a:r>
            <a:r>
              <a:rPr lang="en-US" dirty="0" err="1" smtClean="0"/>
              <a:t>toepassen</a:t>
            </a:r>
            <a:r>
              <a:rPr lang="en-US" dirty="0" smtClean="0"/>
              <a:t> PDOK </a:t>
            </a:r>
            <a:r>
              <a:rPr lang="en-US" dirty="0" err="1" smtClean="0"/>
              <a:t>voor</a:t>
            </a:r>
            <a:r>
              <a:rPr lang="en-US" dirty="0" smtClean="0"/>
              <a:t> </a:t>
            </a:r>
            <a:r>
              <a:rPr lang="en-US" dirty="0" err="1" smtClean="0"/>
              <a:t>inzichtelijk</a:t>
            </a:r>
            <a:r>
              <a:rPr lang="en-US" dirty="0" smtClean="0"/>
              <a:t> </a:t>
            </a:r>
            <a:r>
              <a:rPr lang="en-US" dirty="0" err="1" smtClean="0"/>
              <a:t>maken</a:t>
            </a:r>
            <a:r>
              <a:rPr lang="en-US" dirty="0" smtClean="0"/>
              <a:t> </a:t>
            </a:r>
            <a:r>
              <a:rPr lang="en-US" smtClean="0"/>
              <a:t>zorg</a:t>
            </a:r>
            <a:endParaRPr lang="en-US"/>
          </a:p>
        </p:txBody>
      </p:sp>
    </p:spTree>
    <p:extLst>
      <p:ext uri="{BB962C8B-B14F-4D97-AF65-F5344CB8AC3E}">
        <p14:creationId xmlns:p14="http://schemas.microsoft.com/office/powerpoint/2010/main" val="15999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Decentralisaties Jeugdzorg</a:t>
            </a:r>
            <a:endParaRPr lang="nl-NL"/>
          </a:p>
        </p:txBody>
      </p:sp>
      <p:sp>
        <p:nvSpPr>
          <p:cNvPr id="3" name="Content Placeholder 2"/>
          <p:cNvSpPr>
            <a:spLocks noGrp="1"/>
          </p:cNvSpPr>
          <p:nvPr>
            <p:ph idx="1"/>
          </p:nvPr>
        </p:nvSpPr>
        <p:spPr/>
        <p:txBody>
          <a:bodyPr/>
          <a:lstStyle/>
          <a:p>
            <a:pPr>
              <a:buNone/>
            </a:pPr>
            <a:r>
              <a:rPr lang="nl-NL" smtClean="0"/>
              <a:t>Nieuwe verantwoordelijkheid gemeenten.</a:t>
            </a:r>
          </a:p>
          <a:p>
            <a:pPr>
              <a:buNone/>
            </a:pPr>
            <a:r>
              <a:rPr lang="nl-NL" smtClean="0"/>
              <a:t>Transitie van:</a:t>
            </a:r>
          </a:p>
          <a:p>
            <a:pPr>
              <a:buFontTx/>
              <a:buChar char="-"/>
            </a:pPr>
            <a:r>
              <a:rPr lang="nl-NL" sz="1600" smtClean="0"/>
              <a:t>Provinciale jeugdzorg</a:t>
            </a:r>
          </a:p>
          <a:p>
            <a:pPr>
              <a:buFontTx/>
              <a:buChar char="-"/>
            </a:pPr>
            <a:r>
              <a:rPr lang="nl-NL" sz="1600" smtClean="0"/>
              <a:t>Jeugd GGZ</a:t>
            </a:r>
          </a:p>
          <a:p>
            <a:pPr>
              <a:buFontTx/>
              <a:buChar char="-"/>
            </a:pPr>
            <a:r>
              <a:rPr lang="nl-NL" sz="1600" smtClean="0"/>
              <a:t>Gesloten jeugdzorg</a:t>
            </a:r>
          </a:p>
          <a:p>
            <a:pPr>
              <a:buFontTx/>
              <a:buChar char="-"/>
            </a:pPr>
            <a:r>
              <a:rPr lang="nl-NL" sz="1600" smtClean="0"/>
              <a:t>Jeugdreclassering</a:t>
            </a:r>
          </a:p>
          <a:p>
            <a:pPr>
              <a:buFontTx/>
              <a:buChar char="-"/>
            </a:pPr>
            <a:r>
              <a:rPr lang="nl-NL" sz="1600" smtClean="0"/>
              <a:t>Jeugd LVG</a:t>
            </a:r>
          </a:p>
          <a:p>
            <a:pPr>
              <a:buFontTx/>
              <a:buChar char="-"/>
            </a:pPr>
            <a:r>
              <a:rPr lang="nl-NL" sz="1600" smtClean="0"/>
              <a:t>Jeugdbescherming</a:t>
            </a:r>
          </a:p>
          <a:p>
            <a:pPr>
              <a:buNone/>
            </a:pPr>
            <a:endParaRPr lang="nl-NL" sz="1600" smtClean="0"/>
          </a:p>
          <a:p>
            <a:pPr>
              <a:buNone/>
            </a:pPr>
            <a:r>
              <a:rPr lang="nl-NL" smtClean="0"/>
              <a:t>Transformatie</a:t>
            </a:r>
          </a:p>
          <a:p>
            <a:pPr>
              <a:buNone/>
            </a:pPr>
            <a:r>
              <a:rPr lang="nl-NL" sz="1600" smtClean="0"/>
              <a:t>	Beoogd resultaat:  een nieuwe opbouw van de ondersteuning en zorgvoor jeugdigen en hun opvoeders binnen hun sociale context, met waar nodig een integrale aanpak van de problematiek.</a:t>
            </a:r>
          </a:p>
          <a:p>
            <a:pPr>
              <a:buNone/>
            </a:pPr>
            <a:endParaRPr lang="nl-NL" sz="1600" smtClean="0"/>
          </a:p>
        </p:txBody>
      </p:sp>
    </p:spTree>
    <p:extLst>
      <p:ext uri="{BB962C8B-B14F-4D97-AF65-F5344CB8AC3E}">
        <p14:creationId xmlns:p14="http://schemas.microsoft.com/office/powerpoint/2010/main" val="40668924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116632"/>
            <a:ext cx="8100472" cy="792163"/>
          </a:xfrm>
        </p:spPr>
        <p:txBody>
          <a:bodyPr/>
          <a:lstStyle/>
          <a:p>
            <a:r>
              <a:rPr lang="en-US" dirty="0"/>
              <a:t>http://</a:t>
            </a:r>
            <a:r>
              <a:rPr lang="en-US" dirty="0" err="1"/>
              <a:t>www.cocreatiebasisgemeente.nl</a:t>
            </a:r>
            <a:r>
              <a:rPr lang="en-US" dirty="0"/>
              <a:t>/wiki/</a:t>
            </a:r>
            <a:r>
              <a:rPr lang="en-US" dirty="0" err="1"/>
              <a:t>Netwerkenpagina</a:t>
            </a:r>
            <a:endParaRPr lang="en-US" dirty="0"/>
          </a:p>
        </p:txBody>
      </p:sp>
      <p:pic>
        <p:nvPicPr>
          <p:cNvPr id="4" name="Picture 3"/>
          <p:cNvPicPr>
            <a:picLocks noChangeAspect="1"/>
          </p:cNvPicPr>
          <p:nvPr/>
        </p:nvPicPr>
        <p:blipFill>
          <a:blip r:embed="rId2"/>
          <a:stretch>
            <a:fillRect/>
          </a:stretch>
        </p:blipFill>
        <p:spPr>
          <a:xfrm>
            <a:off x="1043608" y="979579"/>
            <a:ext cx="6901780" cy="5401749"/>
          </a:xfrm>
          <a:prstGeom prst="rect">
            <a:avLst/>
          </a:prstGeom>
        </p:spPr>
      </p:pic>
    </p:spTree>
    <p:extLst>
      <p:ext uri="{BB962C8B-B14F-4D97-AF65-F5344CB8AC3E}">
        <p14:creationId xmlns:p14="http://schemas.microsoft.com/office/powerpoint/2010/main" val="28143200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Project CORV</a:t>
            </a:r>
            <a:endParaRPr lang="nl-NL"/>
          </a:p>
        </p:txBody>
      </p:sp>
      <p:sp>
        <p:nvSpPr>
          <p:cNvPr id="3" name="Content Placeholder 2"/>
          <p:cNvSpPr>
            <a:spLocks noGrp="1"/>
          </p:cNvSpPr>
          <p:nvPr>
            <p:ph idx="1"/>
          </p:nvPr>
        </p:nvSpPr>
        <p:spPr/>
        <p:txBody>
          <a:bodyPr/>
          <a:lstStyle/>
          <a:p>
            <a:r>
              <a:rPr lang="nl-NL" dirty="0" smtClean="0"/>
              <a:t>Collectieve opdracht routeer voorziening (CORV) wordt gebouwd door justitie</a:t>
            </a:r>
          </a:p>
          <a:p>
            <a:r>
              <a:rPr lang="nl-NL" dirty="0" smtClean="0"/>
              <a:t>Zorgt voor Verzoek Tot Onderzoek (VTO) berichten van gemeente naar Raad voor de Kinderbescherming</a:t>
            </a:r>
          </a:p>
          <a:p>
            <a:r>
              <a:rPr lang="nl-NL" dirty="0" smtClean="0"/>
              <a:t>Zorgt voor notificaties over reclasseringsmaatregelen en proces afhandeling binnen justitie keten</a:t>
            </a:r>
          </a:p>
          <a:p>
            <a:r>
              <a:rPr lang="nl-NL" dirty="0" smtClean="0"/>
              <a:t>Voor communicatie met gemeente praat CORV </a:t>
            </a:r>
            <a:r>
              <a:rPr lang="nl-NL" dirty="0" err="1" smtClean="0"/>
              <a:t>StUF</a:t>
            </a:r>
            <a:endParaRPr lang="nl-NL" dirty="0" smtClean="0"/>
          </a:p>
          <a:p>
            <a:r>
              <a:rPr lang="nl-NL" dirty="0" smtClean="0"/>
              <a:t>KING </a:t>
            </a:r>
            <a:r>
              <a:rPr lang="nl-NL" dirty="0" smtClean="0"/>
              <a:t>verzorgt </a:t>
            </a:r>
            <a:r>
              <a:rPr lang="nl-NL" dirty="0" smtClean="0"/>
              <a:t>definitie </a:t>
            </a:r>
            <a:r>
              <a:rPr lang="nl-NL" dirty="0" err="1" smtClean="0"/>
              <a:t>StUF</a:t>
            </a:r>
            <a:r>
              <a:rPr lang="nl-NL" dirty="0" smtClean="0"/>
              <a:t> berichten</a:t>
            </a:r>
            <a:endParaRPr lang="nl-NL" dirty="0"/>
          </a:p>
        </p:txBody>
      </p:sp>
    </p:spTree>
    <p:extLst>
      <p:ext uri="{BB962C8B-B14F-4D97-AF65-F5344CB8AC3E}">
        <p14:creationId xmlns:p14="http://schemas.microsoft.com/office/powerpoint/2010/main" val="53086377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 CORV</a:t>
            </a:r>
            <a:endParaRPr lang="en-US" dirty="0"/>
          </a:p>
        </p:txBody>
      </p:sp>
      <p:sp>
        <p:nvSpPr>
          <p:cNvPr id="3" name="Content Placeholder 2"/>
          <p:cNvSpPr>
            <a:spLocks noGrp="1"/>
          </p:cNvSpPr>
          <p:nvPr>
            <p:ph idx="1"/>
          </p:nvPr>
        </p:nvSpPr>
        <p:spPr/>
        <p:txBody>
          <a:bodyPr/>
          <a:lstStyle/>
          <a:p>
            <a:r>
              <a:rPr lang="en-US" dirty="0" err="1" smtClean="0"/>
              <a:t>Eind</a:t>
            </a:r>
            <a:r>
              <a:rPr lang="en-US" dirty="0" smtClean="0"/>
              <a:t> </a:t>
            </a:r>
            <a:r>
              <a:rPr lang="en-US" dirty="0" err="1" smtClean="0"/>
              <a:t>december</a:t>
            </a:r>
            <a:r>
              <a:rPr lang="en-US" dirty="0" smtClean="0"/>
              <a:t> </a:t>
            </a:r>
            <a:r>
              <a:rPr lang="en-US" dirty="0" err="1" smtClean="0"/>
              <a:t>eerste</a:t>
            </a:r>
            <a:r>
              <a:rPr lang="en-US" dirty="0" smtClean="0"/>
              <a:t> </a:t>
            </a:r>
            <a:r>
              <a:rPr lang="en-US" dirty="0" err="1" smtClean="0"/>
              <a:t>ketentest</a:t>
            </a:r>
            <a:r>
              <a:rPr lang="en-US" dirty="0" smtClean="0"/>
              <a:t> KING, </a:t>
            </a:r>
            <a:r>
              <a:rPr lang="en-US" dirty="0" err="1" smtClean="0"/>
              <a:t>justitie</a:t>
            </a:r>
            <a:endParaRPr lang="en-US" dirty="0" smtClean="0"/>
          </a:p>
          <a:p>
            <a:r>
              <a:rPr lang="en-US" dirty="0" err="1" smtClean="0"/>
              <a:t>Eind</a:t>
            </a:r>
            <a:r>
              <a:rPr lang="en-US" dirty="0" smtClean="0"/>
              <a:t> </a:t>
            </a:r>
            <a:r>
              <a:rPr lang="en-US" dirty="0" err="1" smtClean="0"/>
              <a:t>januari</a:t>
            </a:r>
            <a:r>
              <a:rPr lang="en-US" dirty="0" smtClean="0"/>
              <a:t> concept </a:t>
            </a:r>
            <a:r>
              <a:rPr lang="en-US" dirty="0" err="1" smtClean="0"/>
              <a:t>koppelvlak</a:t>
            </a:r>
            <a:r>
              <a:rPr lang="en-US" dirty="0" smtClean="0"/>
              <a:t> </a:t>
            </a:r>
            <a:r>
              <a:rPr lang="en-US" dirty="0" err="1" smtClean="0"/>
              <a:t>standaard</a:t>
            </a:r>
            <a:endParaRPr lang="en-US" dirty="0" smtClean="0"/>
          </a:p>
          <a:p>
            <a:r>
              <a:rPr lang="en-US" dirty="0" err="1" smtClean="0"/>
              <a:t>Daarna</a:t>
            </a:r>
            <a:r>
              <a:rPr lang="en-US" dirty="0" smtClean="0"/>
              <a:t> </a:t>
            </a:r>
            <a:r>
              <a:rPr lang="en-US" dirty="0" err="1" smtClean="0"/>
              <a:t>vaststelling</a:t>
            </a:r>
            <a:endParaRPr lang="en-US" dirty="0" smtClean="0"/>
          </a:p>
          <a:p>
            <a:r>
              <a:rPr lang="en-US" dirty="0" err="1" smtClean="0"/>
              <a:t>Vanaf</a:t>
            </a:r>
            <a:r>
              <a:rPr lang="en-US" dirty="0"/>
              <a:t> </a:t>
            </a:r>
            <a:r>
              <a:rPr lang="en-US" dirty="0" err="1" smtClean="0"/>
              <a:t>februari</a:t>
            </a:r>
            <a:r>
              <a:rPr lang="en-US" dirty="0" smtClean="0"/>
              <a:t>/</a:t>
            </a:r>
            <a:r>
              <a:rPr lang="en-US" dirty="0" err="1" smtClean="0"/>
              <a:t>maart</a:t>
            </a:r>
            <a:r>
              <a:rPr lang="en-US" dirty="0" smtClean="0"/>
              <a:t> test scenario op </a:t>
            </a:r>
            <a:r>
              <a:rPr lang="en-US" dirty="0" err="1" smtClean="0"/>
              <a:t>StUF</a:t>
            </a:r>
            <a:r>
              <a:rPr lang="en-US" dirty="0" smtClean="0"/>
              <a:t> </a:t>
            </a:r>
            <a:r>
              <a:rPr lang="en-US" dirty="0" err="1" smtClean="0"/>
              <a:t>testplatform</a:t>
            </a:r>
            <a:endParaRPr lang="en-US" dirty="0" smtClean="0"/>
          </a:p>
          <a:p>
            <a:r>
              <a:rPr lang="en-US" dirty="0" err="1" smtClean="0"/>
              <a:t>Implementatie</a:t>
            </a:r>
            <a:r>
              <a:rPr lang="en-US" dirty="0" smtClean="0"/>
              <a:t> </a:t>
            </a:r>
            <a:r>
              <a:rPr lang="en-US" dirty="0" err="1" smtClean="0"/>
              <a:t>programma</a:t>
            </a:r>
            <a:r>
              <a:rPr lang="en-US" dirty="0" smtClean="0"/>
              <a:t> </a:t>
            </a:r>
            <a:r>
              <a:rPr lang="en-US" dirty="0" err="1" smtClean="0"/>
              <a:t>wordt</a:t>
            </a:r>
            <a:r>
              <a:rPr lang="en-US" dirty="0" smtClean="0"/>
              <a:t> </a:t>
            </a:r>
            <a:r>
              <a:rPr lang="en-US" dirty="0" err="1" smtClean="0"/>
              <a:t>vormgegeven</a:t>
            </a:r>
            <a:endParaRPr lang="en-US" dirty="0" smtClean="0"/>
          </a:p>
          <a:p>
            <a:r>
              <a:rPr lang="en-US" dirty="0" smtClean="0"/>
              <a:t>1-1-2015 </a:t>
            </a:r>
            <a:r>
              <a:rPr lang="en-US" dirty="0" err="1" smtClean="0"/>
              <a:t>moet</a:t>
            </a:r>
            <a:r>
              <a:rPr lang="en-US" dirty="0" smtClean="0"/>
              <a:t> het </a:t>
            </a:r>
            <a:r>
              <a:rPr lang="en-US" dirty="0" err="1" smtClean="0"/>
              <a:t>koppelvlak</a:t>
            </a:r>
            <a:r>
              <a:rPr lang="en-US" dirty="0" smtClean="0"/>
              <a:t> in </a:t>
            </a:r>
            <a:r>
              <a:rPr lang="en-US" dirty="0" err="1" smtClean="0"/>
              <a:t>gebruik</a:t>
            </a:r>
            <a:r>
              <a:rPr lang="en-US" dirty="0" smtClean="0"/>
              <a:t> </a:t>
            </a:r>
            <a:r>
              <a:rPr lang="en-US" dirty="0" err="1" smtClean="0"/>
              <a:t>zijn</a:t>
            </a:r>
            <a:r>
              <a:rPr lang="en-US" dirty="0" smtClean="0"/>
              <a:t> </a:t>
            </a:r>
            <a:r>
              <a:rPr lang="en-US" dirty="0" err="1" smtClean="0"/>
              <a:t>bij</a:t>
            </a:r>
            <a:r>
              <a:rPr lang="en-US" dirty="0" smtClean="0"/>
              <a:t> </a:t>
            </a:r>
            <a:r>
              <a:rPr lang="en-US" dirty="0" err="1" smtClean="0"/>
              <a:t>gemeenten</a:t>
            </a:r>
            <a:endParaRPr lang="en-US" dirty="0"/>
          </a:p>
        </p:txBody>
      </p:sp>
    </p:spTree>
    <p:extLst>
      <p:ext uri="{BB962C8B-B14F-4D97-AF65-F5344CB8AC3E}">
        <p14:creationId xmlns:p14="http://schemas.microsoft.com/office/powerpoint/2010/main" val="2639973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Vragen</a:t>
            </a:r>
            <a:r>
              <a:rPr lang="en-US" dirty="0" smtClean="0"/>
              <a:t>?</a:t>
            </a:r>
            <a:endParaRPr lang="en-US" dirty="0"/>
          </a:p>
        </p:txBody>
      </p:sp>
      <p:sp>
        <p:nvSpPr>
          <p:cNvPr id="3" name="Content Placeholder 2"/>
          <p:cNvSpPr>
            <a:spLocks noGrp="1"/>
          </p:cNvSpPr>
          <p:nvPr>
            <p:ph idx="1"/>
          </p:nvPr>
        </p:nvSpPr>
        <p:spPr/>
        <p:txBody>
          <a:bodyPr/>
          <a:lstStyle/>
          <a:p>
            <a:pPr marL="0" indent="0" algn="ctr">
              <a:buNone/>
            </a:pPr>
            <a:endParaRPr lang="en-US" sz="9600" dirty="0" smtClean="0"/>
          </a:p>
          <a:p>
            <a:pPr marL="0" indent="0" algn="ctr">
              <a:buNone/>
            </a:pPr>
            <a:r>
              <a:rPr lang="en-US" sz="9600" dirty="0" smtClean="0"/>
              <a:t>?</a:t>
            </a:r>
          </a:p>
          <a:p>
            <a:pPr marL="0" indent="0" algn="ctr">
              <a:buNone/>
            </a:pPr>
            <a:r>
              <a:rPr lang="en-US" sz="1400" dirty="0" err="1" smtClean="0"/>
              <a:t>Cocreatie</a:t>
            </a:r>
            <a:r>
              <a:rPr lang="en-US" sz="1400" dirty="0" smtClean="0"/>
              <a:t>:</a:t>
            </a:r>
          </a:p>
          <a:p>
            <a:pPr marL="0" indent="0" algn="ctr">
              <a:buNone/>
            </a:pPr>
            <a:r>
              <a:rPr lang="en-US" sz="1400" dirty="0" smtClean="0"/>
              <a:t>http</a:t>
            </a:r>
            <a:r>
              <a:rPr lang="en-US" sz="1400" dirty="0"/>
              <a:t>://</a:t>
            </a:r>
            <a:r>
              <a:rPr lang="en-US" sz="1400" dirty="0" err="1"/>
              <a:t>www.cocreatiebasisgemeente.nl</a:t>
            </a:r>
            <a:r>
              <a:rPr lang="en-US" sz="1400" dirty="0"/>
              <a:t>/wiki/Inleiding_op_3D_architectuur</a:t>
            </a:r>
          </a:p>
          <a:p>
            <a:pPr marL="0" indent="0" algn="ctr">
              <a:buNone/>
            </a:pPr>
            <a:endParaRPr lang="en-US" sz="1400" dirty="0"/>
          </a:p>
        </p:txBody>
      </p:sp>
    </p:spTree>
    <p:extLst>
      <p:ext uri="{BB962C8B-B14F-4D97-AF65-F5344CB8AC3E}">
        <p14:creationId xmlns:p14="http://schemas.microsoft.com/office/powerpoint/2010/main" val="411992893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nl-NL" dirty="0" smtClean="0">
                <a:latin typeface="Verdana" charset="0"/>
                <a:ea typeface="ＭＳ Ｐゴシック" charset="0"/>
              </a:rPr>
              <a:t>Overzicht</a:t>
            </a:r>
            <a:endParaRPr lang="nl-NL" dirty="0">
              <a:latin typeface="Verdana" charset="0"/>
              <a:ea typeface="ＭＳ Ｐゴシック" charset="0"/>
            </a:endParaRPr>
          </a:p>
        </p:txBody>
      </p:sp>
      <p:sp>
        <p:nvSpPr>
          <p:cNvPr id="16386" name="Tijdelijke aanduiding voor inhoud 1"/>
          <p:cNvSpPr>
            <a:spLocks noGrp="1"/>
          </p:cNvSpPr>
          <p:nvPr>
            <p:ph idx="1"/>
          </p:nvPr>
        </p:nvSpPr>
        <p:spPr/>
        <p:txBody>
          <a:bodyPr>
            <a:normAutofit/>
          </a:bodyPr>
          <a:lstStyle/>
          <a:p>
            <a:r>
              <a:rPr lang="nl-NL" dirty="0">
                <a:latin typeface="Verdana" charset="0"/>
                <a:ea typeface="ＭＳ Ｐゴシック" charset="0"/>
              </a:rPr>
              <a:t>Decentralisatie </a:t>
            </a:r>
            <a:r>
              <a:rPr lang="nl-NL" dirty="0" smtClean="0">
                <a:latin typeface="Verdana" charset="0"/>
                <a:ea typeface="ＭＳ Ｐゴシック" charset="0"/>
              </a:rPr>
              <a:t>werk en inkomen</a:t>
            </a:r>
            <a:endParaRPr lang="nl-NL" dirty="0">
              <a:latin typeface="Verdana" charset="0"/>
              <a:ea typeface="ＭＳ Ｐゴシック" charset="0"/>
            </a:endParaRPr>
          </a:p>
          <a:p>
            <a:pPr lvl="1"/>
            <a:r>
              <a:rPr lang="nl-NL" dirty="0">
                <a:latin typeface="Verdana" charset="0"/>
                <a:ea typeface="ＭＳ Ｐゴシック" charset="0"/>
              </a:rPr>
              <a:t>Harmonisatie BKWI</a:t>
            </a:r>
          </a:p>
          <a:p>
            <a:r>
              <a:rPr lang="nl-NL" dirty="0" smtClean="0">
                <a:latin typeface="Verdana" charset="0"/>
                <a:ea typeface="ＭＳ Ｐゴシック" charset="0"/>
              </a:rPr>
              <a:t>Decentralisatie </a:t>
            </a:r>
            <a:r>
              <a:rPr lang="nl-NL" dirty="0">
                <a:latin typeface="Verdana" charset="0"/>
                <a:ea typeface="ＭＳ Ｐゴシック" charset="0"/>
              </a:rPr>
              <a:t>AWBZ, WMO</a:t>
            </a:r>
          </a:p>
          <a:p>
            <a:pPr lvl="1"/>
            <a:r>
              <a:rPr lang="nl-NL" dirty="0" err="1">
                <a:latin typeface="Verdana" charset="0"/>
                <a:ea typeface="ＭＳ Ｐゴシック" charset="0"/>
              </a:rPr>
              <a:t>iWMO</a:t>
            </a:r>
            <a:r>
              <a:rPr lang="nl-NL" dirty="0">
                <a:latin typeface="Verdana" charset="0"/>
                <a:ea typeface="ＭＳ Ｐゴシック" charset="0"/>
              </a:rPr>
              <a:t>, </a:t>
            </a:r>
            <a:r>
              <a:rPr lang="nl-NL" dirty="0" err="1">
                <a:latin typeface="Verdana" charset="0"/>
                <a:ea typeface="ＭＳ Ｐゴシック" charset="0"/>
              </a:rPr>
              <a:t>iAWBZ</a:t>
            </a:r>
            <a:endParaRPr lang="nl-NL" dirty="0">
              <a:latin typeface="Verdana" charset="0"/>
              <a:ea typeface="ＭＳ Ｐゴシック" charset="0"/>
            </a:endParaRPr>
          </a:p>
          <a:p>
            <a:pPr lvl="1"/>
            <a:r>
              <a:rPr lang="nl-NL" dirty="0">
                <a:latin typeface="Verdana" charset="0"/>
                <a:ea typeface="ＭＳ Ｐゴシック" charset="0"/>
              </a:rPr>
              <a:t>Stelselcatalogus voor vergelijking </a:t>
            </a:r>
            <a:r>
              <a:rPr lang="nl-NL" dirty="0" smtClean="0">
                <a:latin typeface="Verdana" charset="0"/>
                <a:ea typeface="ＭＳ Ｐゴシック" charset="0"/>
              </a:rPr>
              <a:t>informatiemodellen</a:t>
            </a:r>
          </a:p>
          <a:p>
            <a:pPr lvl="1"/>
            <a:r>
              <a:rPr lang="nl-NL" dirty="0" smtClean="0">
                <a:latin typeface="Verdana" charset="0"/>
                <a:ea typeface="ＭＳ Ｐゴシック" charset="0"/>
              </a:rPr>
              <a:t>Verbinding met NUP Bouwstenen</a:t>
            </a:r>
            <a:endParaRPr lang="nl-NL" dirty="0">
              <a:latin typeface="Verdana" charset="0"/>
              <a:ea typeface="ＭＳ Ｐゴシック" charset="0"/>
            </a:endParaRPr>
          </a:p>
          <a:p>
            <a:pPr eaLnBrk="1" hangingPunct="1"/>
            <a:r>
              <a:rPr lang="nl-NL" dirty="0" smtClean="0">
                <a:latin typeface="Verdana" charset="0"/>
                <a:ea typeface="ＭＳ Ｐゴシック" charset="0"/>
              </a:rPr>
              <a:t>Decentralisatie Jeugdzorg</a:t>
            </a:r>
          </a:p>
          <a:p>
            <a:pPr lvl="1"/>
            <a:r>
              <a:rPr lang="nl-NL" dirty="0">
                <a:latin typeface="Verdana" charset="0"/>
                <a:ea typeface="ＭＳ Ｐゴシック" charset="0"/>
              </a:rPr>
              <a:t>Project </a:t>
            </a:r>
            <a:r>
              <a:rPr lang="nl-NL" dirty="0" smtClean="0">
                <a:latin typeface="Verdana" charset="0"/>
                <a:ea typeface="ＭＳ Ｐゴシック" charset="0"/>
              </a:rPr>
              <a:t>Bij</a:t>
            </a:r>
          </a:p>
          <a:p>
            <a:pPr lvl="1"/>
            <a:r>
              <a:rPr lang="nl-NL" dirty="0" smtClean="0">
                <a:latin typeface="Verdana" charset="0"/>
                <a:ea typeface="ＭＳ Ｐゴシック" charset="0"/>
              </a:rPr>
              <a:t>Project CORV</a:t>
            </a:r>
          </a:p>
          <a:p>
            <a:r>
              <a:rPr lang="nl-NL" dirty="0">
                <a:latin typeface="Verdana" charset="0"/>
                <a:ea typeface="ＭＳ Ｐゴシック" charset="0"/>
              </a:rPr>
              <a:t>Zaakgericht werken en decentralisaties</a:t>
            </a:r>
          </a:p>
          <a:p>
            <a:endParaRPr lang="nl-NL" dirty="0" smtClean="0">
              <a:latin typeface="Verdana" charset="0"/>
              <a:ea typeface="ＭＳ Ｐゴシック" charset="0"/>
            </a:endParaRPr>
          </a:p>
          <a:p>
            <a:pPr marL="457200" lvl="1" indent="0">
              <a:buNone/>
            </a:pPr>
            <a:endParaRPr lang="nl-NL" dirty="0" smtClean="0">
              <a:latin typeface="Verdana" charset="0"/>
              <a:ea typeface="ＭＳ Ｐゴシック" charset="0"/>
            </a:endParaRPr>
          </a:p>
          <a:p>
            <a:pPr eaLnBrk="1" hangingPunct="1"/>
            <a:endParaRPr lang="nl-NL" dirty="0">
              <a:latin typeface="Verdana" charset="0"/>
              <a:ea typeface="ＭＳ Ｐゴシック" charset="0"/>
            </a:endParaRPr>
          </a:p>
        </p:txBody>
      </p:sp>
      <p:sp>
        <p:nvSpPr>
          <p:cNvPr id="16387" name="Tijdelijke aanduiding voor dianumm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bg2"/>
                </a:solidFill>
                <a:latin typeface="Verdana" charset="0"/>
                <a:ea typeface="ＭＳ Ｐゴシック" charset="0"/>
                <a:cs typeface="ＭＳ Ｐゴシック" charset="0"/>
              </a:defRPr>
            </a:lvl1pPr>
            <a:lvl2pPr marL="742950" indent="-285750" eaLnBrk="0" hangingPunct="0">
              <a:defRPr kumimoji="1" sz="2400">
                <a:solidFill>
                  <a:schemeClr val="bg2"/>
                </a:solidFill>
                <a:latin typeface="Verdana" charset="0"/>
                <a:ea typeface="ＭＳ Ｐゴシック" charset="0"/>
              </a:defRPr>
            </a:lvl2pPr>
            <a:lvl3pPr marL="1143000" indent="-228600" eaLnBrk="0" hangingPunct="0">
              <a:defRPr kumimoji="1" sz="2400">
                <a:solidFill>
                  <a:schemeClr val="bg2"/>
                </a:solidFill>
                <a:latin typeface="Verdana" charset="0"/>
                <a:ea typeface="ＭＳ Ｐゴシック" charset="0"/>
              </a:defRPr>
            </a:lvl3pPr>
            <a:lvl4pPr marL="1600200" indent="-228600" eaLnBrk="0" hangingPunct="0">
              <a:defRPr kumimoji="1" sz="2400">
                <a:solidFill>
                  <a:schemeClr val="bg2"/>
                </a:solidFill>
                <a:latin typeface="Verdana" charset="0"/>
                <a:ea typeface="ＭＳ Ｐゴシック" charset="0"/>
              </a:defRPr>
            </a:lvl4pPr>
            <a:lvl5pPr marL="2057400" indent="-228600" eaLnBrk="0" hangingPunct="0">
              <a:defRPr kumimoji="1" sz="2400">
                <a:solidFill>
                  <a:schemeClr val="bg2"/>
                </a:solidFill>
                <a:latin typeface="Verdana" charset="0"/>
                <a:ea typeface="ＭＳ Ｐゴシック" charset="0"/>
              </a:defRPr>
            </a:lvl5pPr>
            <a:lvl6pPr marL="2514600" indent="-228600" eaLnBrk="0" fontAlgn="base" hangingPunct="0">
              <a:spcBef>
                <a:spcPct val="0"/>
              </a:spcBef>
              <a:spcAft>
                <a:spcPct val="0"/>
              </a:spcAft>
              <a:defRPr kumimoji="1" sz="2400">
                <a:solidFill>
                  <a:schemeClr val="bg2"/>
                </a:solidFill>
                <a:latin typeface="Verdana" charset="0"/>
                <a:ea typeface="ＭＳ Ｐゴシック" charset="0"/>
              </a:defRPr>
            </a:lvl6pPr>
            <a:lvl7pPr marL="2971800" indent="-228600" eaLnBrk="0" fontAlgn="base" hangingPunct="0">
              <a:spcBef>
                <a:spcPct val="0"/>
              </a:spcBef>
              <a:spcAft>
                <a:spcPct val="0"/>
              </a:spcAft>
              <a:defRPr kumimoji="1" sz="2400">
                <a:solidFill>
                  <a:schemeClr val="bg2"/>
                </a:solidFill>
                <a:latin typeface="Verdana" charset="0"/>
                <a:ea typeface="ＭＳ Ｐゴシック" charset="0"/>
              </a:defRPr>
            </a:lvl7pPr>
            <a:lvl8pPr marL="3429000" indent="-228600" eaLnBrk="0" fontAlgn="base" hangingPunct="0">
              <a:spcBef>
                <a:spcPct val="0"/>
              </a:spcBef>
              <a:spcAft>
                <a:spcPct val="0"/>
              </a:spcAft>
              <a:defRPr kumimoji="1" sz="2400">
                <a:solidFill>
                  <a:schemeClr val="bg2"/>
                </a:solidFill>
                <a:latin typeface="Verdana" charset="0"/>
                <a:ea typeface="ＭＳ Ｐゴシック" charset="0"/>
              </a:defRPr>
            </a:lvl8pPr>
            <a:lvl9pPr marL="3886200" indent="-228600" eaLnBrk="0" fontAlgn="base" hangingPunct="0">
              <a:spcBef>
                <a:spcPct val="0"/>
              </a:spcBef>
              <a:spcAft>
                <a:spcPct val="0"/>
              </a:spcAft>
              <a:defRPr kumimoji="1" sz="2400">
                <a:solidFill>
                  <a:schemeClr val="bg2"/>
                </a:solidFill>
                <a:latin typeface="Verdana" charset="0"/>
                <a:ea typeface="ＭＳ Ｐゴシック" charset="0"/>
              </a:defRPr>
            </a:lvl9pPr>
          </a:lstStyle>
          <a:p>
            <a:pPr eaLnBrk="1" hangingPunct="1"/>
            <a:fld id="{2B320D72-490E-D94A-A401-095C458056A9}" type="slidenum">
              <a:rPr kumimoji="0" lang="nl-NL" sz="1000">
                <a:solidFill>
                  <a:srgbClr val="FFFFFF"/>
                </a:solidFill>
              </a:rPr>
              <a:pPr eaLnBrk="1" hangingPunct="1"/>
              <a:t>2</a:t>
            </a:fld>
            <a:endParaRPr kumimoji="0" lang="nl-NL" sz="1000">
              <a:solidFill>
                <a:srgbClr val="FFFFFF"/>
              </a:solidFill>
            </a:endParaRPr>
          </a:p>
        </p:txBody>
      </p:sp>
    </p:spTree>
    <p:extLst>
      <p:ext uri="{BB962C8B-B14F-4D97-AF65-F5344CB8AC3E}">
        <p14:creationId xmlns:p14="http://schemas.microsoft.com/office/powerpoint/2010/main" val="22047991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Decentralisatie Werk en Inkomen</a:t>
            </a:r>
            <a:endParaRPr lang="nl-NL"/>
          </a:p>
        </p:txBody>
      </p:sp>
      <p:sp>
        <p:nvSpPr>
          <p:cNvPr id="3" name="Content Placeholder 2"/>
          <p:cNvSpPr>
            <a:spLocks noGrp="1"/>
          </p:cNvSpPr>
          <p:nvPr>
            <p:ph idx="1"/>
          </p:nvPr>
        </p:nvSpPr>
        <p:spPr/>
        <p:txBody>
          <a:bodyPr/>
          <a:lstStyle/>
          <a:p>
            <a:r>
              <a:rPr lang="nl-NL" smtClean="0"/>
              <a:t>Invoering Participatiewet per 1 januari 2015</a:t>
            </a:r>
          </a:p>
          <a:p>
            <a:pPr>
              <a:buNone/>
            </a:pPr>
            <a:r>
              <a:rPr lang="nl-NL" smtClean="0"/>
              <a:t>	Uitbreiding doelgroep gemeenten:</a:t>
            </a:r>
          </a:p>
          <a:p>
            <a:pPr lvl="1"/>
            <a:r>
              <a:rPr lang="nl-NL" smtClean="0"/>
              <a:t>Wsw</a:t>
            </a:r>
          </a:p>
          <a:p>
            <a:pPr lvl="1"/>
            <a:r>
              <a:rPr lang="nl-NL" smtClean="0"/>
              <a:t>Wajong (met arbeidsvermogen)</a:t>
            </a:r>
          </a:p>
          <a:p>
            <a:pPr lvl="1">
              <a:buNone/>
            </a:pPr>
            <a:endParaRPr lang="nl-NL" smtClean="0"/>
          </a:p>
          <a:p>
            <a:pPr lvl="1">
              <a:buNone/>
            </a:pPr>
            <a:r>
              <a:rPr lang="nl-NL" smtClean="0"/>
              <a:t>Afsluiten toegang tot de Wsw (Sterfhuisconstructie)</a:t>
            </a:r>
          </a:p>
          <a:p>
            <a:pPr lvl="1">
              <a:buNone/>
            </a:pPr>
            <a:r>
              <a:rPr lang="nl-NL" smtClean="0"/>
              <a:t>Afsluiten Wajong voor jongeren met arbeidsvermogen</a:t>
            </a:r>
          </a:p>
          <a:p>
            <a:pPr lvl="1">
              <a:buNone/>
            </a:pPr>
            <a:endParaRPr lang="nl-NL" smtClean="0"/>
          </a:p>
          <a:p>
            <a:pPr lvl="1">
              <a:buNone/>
            </a:pPr>
            <a:r>
              <a:rPr lang="nl-NL" smtClean="0"/>
              <a:t>Nieuwe instrumenten</a:t>
            </a:r>
          </a:p>
          <a:p>
            <a:pPr lvl="1">
              <a:buNone/>
            </a:pPr>
            <a:r>
              <a:rPr lang="nl-NL" smtClean="0"/>
              <a:t>Samenwerking in arbeidsmarktregio’s met elkaar en sociale partners</a:t>
            </a:r>
          </a:p>
          <a:p>
            <a:pPr lvl="1"/>
            <a:endParaRPr lang="nl-NL" smtClean="0"/>
          </a:p>
          <a:p>
            <a:pPr lvl="1">
              <a:buNone/>
            </a:pPr>
            <a:endParaRPr lang="nl-NL" smtClean="0"/>
          </a:p>
        </p:txBody>
      </p:sp>
    </p:spTree>
    <p:extLst>
      <p:ext uri="{BB962C8B-B14F-4D97-AF65-F5344CB8AC3E}">
        <p14:creationId xmlns:p14="http://schemas.microsoft.com/office/powerpoint/2010/main" val="13304610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Harmonisatie BKWI</a:t>
            </a:r>
            <a:endParaRPr lang="nl-NL"/>
          </a:p>
        </p:txBody>
      </p:sp>
      <p:sp>
        <p:nvSpPr>
          <p:cNvPr id="3" name="Content Placeholder 2"/>
          <p:cNvSpPr>
            <a:spLocks noGrp="1"/>
          </p:cNvSpPr>
          <p:nvPr>
            <p:ph idx="1"/>
          </p:nvPr>
        </p:nvSpPr>
        <p:spPr/>
        <p:txBody>
          <a:bodyPr/>
          <a:lstStyle/>
          <a:p>
            <a:r>
              <a:rPr lang="nl-NL" smtClean="0"/>
              <a:t>Harmonisatie met BKWI opgestart begin 2013</a:t>
            </a:r>
          </a:p>
          <a:p>
            <a:pPr lvl="1"/>
            <a:r>
              <a:rPr lang="nl-NL" smtClean="0"/>
              <a:t>Verkenning harmonisatie mogelijkheden </a:t>
            </a:r>
          </a:p>
          <a:p>
            <a:pPr lvl="1"/>
            <a:r>
              <a:rPr lang="nl-NL" smtClean="0"/>
              <a:t>StUF – SuwiML met name in het kader van stelselstandaard</a:t>
            </a:r>
          </a:p>
          <a:p>
            <a:pPr lvl="1"/>
            <a:r>
              <a:rPr lang="nl-NL" smtClean="0"/>
              <a:t>RSGB/SGR: SGR heeft in het verleden zoveel mogelijk RSGB 2.0 definities overgenomen Gaat dat voor RSGB 3.0 weer doen</a:t>
            </a:r>
          </a:p>
          <a:p>
            <a:pPr marL="457200" lvl="1" indent="0">
              <a:buNone/>
            </a:pPr>
            <a:endParaRPr lang="nl-NL" smtClean="0"/>
          </a:p>
          <a:p>
            <a:pPr marL="457200" lvl="1" indent="0">
              <a:buNone/>
            </a:pPr>
            <a:endParaRPr lang="nl-NL"/>
          </a:p>
        </p:txBody>
      </p:sp>
    </p:spTree>
    <p:extLst>
      <p:ext uri="{BB962C8B-B14F-4D97-AF65-F5344CB8AC3E}">
        <p14:creationId xmlns:p14="http://schemas.microsoft.com/office/powerpoint/2010/main" val="788569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Decentralisaties AWBZ, WMO</a:t>
            </a:r>
            <a:endParaRPr lang="nl-NL"/>
          </a:p>
        </p:txBody>
      </p:sp>
      <p:sp>
        <p:nvSpPr>
          <p:cNvPr id="3" name="Content Placeholder 2"/>
          <p:cNvSpPr>
            <a:spLocks noGrp="1"/>
          </p:cNvSpPr>
          <p:nvPr>
            <p:ph idx="1"/>
          </p:nvPr>
        </p:nvSpPr>
        <p:spPr/>
        <p:txBody>
          <a:bodyPr/>
          <a:lstStyle/>
          <a:p>
            <a:r>
              <a:rPr lang="nl-NL" smtClean="0"/>
              <a:t>Herziening (indeling) zorgstelsel</a:t>
            </a:r>
          </a:p>
          <a:p>
            <a:pPr>
              <a:buNone/>
            </a:pPr>
            <a:r>
              <a:rPr lang="nl-NL" smtClean="0"/>
              <a:t>	-	AWBZ: langdurige zorg 	(intramuraal,intensief)</a:t>
            </a:r>
          </a:p>
          <a:p>
            <a:pPr>
              <a:buNone/>
            </a:pPr>
            <a:r>
              <a:rPr lang="nl-NL" smtClean="0"/>
              <a:t>	-	ZVW	: ‘cure’</a:t>
            </a:r>
          </a:p>
          <a:p>
            <a:pPr>
              <a:buNone/>
            </a:pPr>
            <a:r>
              <a:rPr lang="nl-NL" smtClean="0"/>
              <a:t>	-	WMO	: ‘meedoen’	 ‘in- en om het huis’</a:t>
            </a:r>
          </a:p>
          <a:p>
            <a:pPr>
              <a:buNone/>
            </a:pPr>
            <a:endParaRPr lang="nl-NL" smtClean="0"/>
          </a:p>
          <a:p>
            <a:pPr>
              <a:buNone/>
            </a:pPr>
            <a:r>
              <a:rPr lang="nl-NL" smtClean="0"/>
              <a:t>Aanspraken AWBZ  		Gemeente</a:t>
            </a:r>
          </a:p>
          <a:p>
            <a:pPr>
              <a:buNone/>
            </a:pPr>
            <a:r>
              <a:rPr lang="nl-NL" smtClean="0"/>
              <a:t> -	 extramurale zorg en begeleiding</a:t>
            </a:r>
          </a:p>
          <a:p>
            <a:pPr>
              <a:buNone/>
            </a:pPr>
            <a:endParaRPr lang="nl-NL" smtClean="0"/>
          </a:p>
        </p:txBody>
      </p:sp>
      <p:sp>
        <p:nvSpPr>
          <p:cNvPr id="4" name="PIJL-RECHTS 3"/>
          <p:cNvSpPr/>
          <p:nvPr/>
        </p:nvSpPr>
        <p:spPr bwMode="auto">
          <a:xfrm>
            <a:off x="3995936" y="3861048"/>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nl-NL" sz="2400" b="0" i="0" u="none" strike="noStrike" cap="none" normalizeH="0" baseline="0" smtClean="0">
                <a:ln>
                  <a:noFill/>
                </a:ln>
                <a:solidFill>
                  <a:schemeClr val="bg1"/>
                </a:solidFill>
                <a:effectLst/>
                <a:latin typeface="Arial" charset="0"/>
                <a:ea typeface="ＭＳ Ｐゴシック" charset="0"/>
                <a:cs typeface="Arial" charset="0"/>
              </a:rPr>
              <a:t> </a:t>
            </a:r>
          </a:p>
        </p:txBody>
      </p:sp>
    </p:spTree>
    <p:extLst>
      <p:ext uri="{BB962C8B-B14F-4D97-AF65-F5344CB8AC3E}">
        <p14:creationId xmlns:p14="http://schemas.microsoft.com/office/powerpoint/2010/main" val="405712424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a:t>
            </a:r>
            <a:r>
              <a:rPr lang="en-US" dirty="0" err="1"/>
              <a:t>www.cocreatiebasisgemeente.nl</a:t>
            </a:r>
            <a:r>
              <a:rPr lang="en-US" dirty="0"/>
              <a:t>/wiki/</a:t>
            </a:r>
            <a:r>
              <a:rPr lang="en-US" dirty="0" err="1" smtClean="0"/>
              <a:t>Zorginkoop_en_contractering_view</a:t>
            </a:r>
            <a:endParaRPr lang="en-US" dirty="0"/>
          </a:p>
        </p:txBody>
      </p:sp>
      <p:pic>
        <p:nvPicPr>
          <p:cNvPr id="4" name="Picture 3"/>
          <p:cNvPicPr>
            <a:picLocks noChangeAspect="1"/>
          </p:cNvPicPr>
          <p:nvPr/>
        </p:nvPicPr>
        <p:blipFill>
          <a:blip r:embed="rId2"/>
          <a:stretch>
            <a:fillRect/>
          </a:stretch>
        </p:blipFill>
        <p:spPr>
          <a:xfrm>
            <a:off x="755576" y="1340768"/>
            <a:ext cx="7122959" cy="4398187"/>
          </a:xfrm>
          <a:prstGeom prst="rect">
            <a:avLst/>
          </a:prstGeom>
        </p:spPr>
      </p:pic>
    </p:spTree>
    <p:extLst>
      <p:ext uri="{BB962C8B-B14F-4D97-AF65-F5344CB8AC3E}">
        <p14:creationId xmlns:p14="http://schemas.microsoft.com/office/powerpoint/2010/main" val="2173389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http://</a:t>
            </a:r>
            <a:r>
              <a:rPr lang="en-US" dirty="0" err="1"/>
              <a:t>www.cocreatiebasisgemeente.nl</a:t>
            </a:r>
            <a:r>
              <a:rPr lang="en-US" dirty="0"/>
              <a:t>/wiki/</a:t>
            </a:r>
            <a:r>
              <a:rPr lang="en-US" dirty="0" err="1"/>
              <a:t>Financiele_afhandeling_view</a:t>
            </a:r>
            <a:endParaRPr lang="en-US" dirty="0"/>
          </a:p>
        </p:txBody>
      </p:sp>
      <p:pic>
        <p:nvPicPr>
          <p:cNvPr id="4" name="Picture 3"/>
          <p:cNvPicPr>
            <a:picLocks noChangeAspect="1"/>
          </p:cNvPicPr>
          <p:nvPr/>
        </p:nvPicPr>
        <p:blipFill>
          <a:blip r:embed="rId2"/>
          <a:stretch>
            <a:fillRect/>
          </a:stretch>
        </p:blipFill>
        <p:spPr>
          <a:xfrm>
            <a:off x="0" y="1473200"/>
            <a:ext cx="9144000" cy="3899877"/>
          </a:xfrm>
          <a:prstGeom prst="rect">
            <a:avLst/>
          </a:prstGeom>
        </p:spPr>
      </p:pic>
    </p:spTree>
    <p:extLst>
      <p:ext uri="{BB962C8B-B14F-4D97-AF65-F5344CB8AC3E}">
        <p14:creationId xmlns:p14="http://schemas.microsoft.com/office/powerpoint/2010/main" val="1803991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Vergelijking</a:t>
            </a:r>
            <a:r>
              <a:rPr lang="en-US" dirty="0" smtClean="0"/>
              <a:t> </a:t>
            </a:r>
            <a:r>
              <a:rPr lang="en-US" dirty="0" err="1" smtClean="0"/>
              <a:t>informatiemodellen</a:t>
            </a:r>
            <a:endParaRPr lang="en-US" dirty="0"/>
          </a:p>
        </p:txBody>
      </p:sp>
      <p:sp>
        <p:nvSpPr>
          <p:cNvPr id="3" name="Content Placeholder 2"/>
          <p:cNvSpPr>
            <a:spLocks noGrp="1"/>
          </p:cNvSpPr>
          <p:nvPr>
            <p:ph idx="1"/>
          </p:nvPr>
        </p:nvSpPr>
        <p:spPr/>
        <p:txBody>
          <a:bodyPr/>
          <a:lstStyle/>
          <a:p>
            <a:r>
              <a:rPr lang="nl-NL" dirty="0" smtClean="0"/>
              <a:t>Korte Termijn</a:t>
            </a:r>
          </a:p>
          <a:p>
            <a:pPr lvl="1"/>
            <a:r>
              <a:rPr lang="nl-NL" dirty="0" smtClean="0"/>
              <a:t>Vergelijking informatiemodellen WMO AWBZ (AZR), CAK en RSGB/RGBZ</a:t>
            </a:r>
          </a:p>
          <a:p>
            <a:pPr lvl="1"/>
            <a:r>
              <a:rPr lang="nl-NL" dirty="0" smtClean="0"/>
              <a:t>Doel is inzichtelijk maken van verschillen</a:t>
            </a:r>
          </a:p>
          <a:p>
            <a:pPr lvl="1"/>
            <a:r>
              <a:rPr lang="nl-NL" dirty="0" smtClean="0"/>
              <a:t>Met dit inzicht betere implementaties mogelijk</a:t>
            </a:r>
          </a:p>
          <a:p>
            <a:pPr lvl="1"/>
            <a:r>
              <a:rPr lang="nl-NL" dirty="0" smtClean="0"/>
              <a:t>Middel is </a:t>
            </a:r>
            <a:r>
              <a:rPr lang="nl-NL" dirty="0" err="1" smtClean="0"/>
              <a:t>tooling</a:t>
            </a:r>
            <a:r>
              <a:rPr lang="nl-NL" dirty="0" smtClean="0"/>
              <a:t> stelselcatalogus, wordt uitgevoerd door ICTU, financiering door VWS, betrokkenheid van KING CVZ CAK </a:t>
            </a:r>
            <a:r>
              <a:rPr lang="nl-NL" dirty="0" err="1" smtClean="0"/>
              <a:t>Vectiz</a:t>
            </a:r>
            <a:r>
              <a:rPr lang="nl-NL" dirty="0" smtClean="0"/>
              <a:t> VWS</a:t>
            </a:r>
          </a:p>
          <a:p>
            <a:pPr lvl="1"/>
            <a:r>
              <a:rPr lang="nl-NL" dirty="0" smtClean="0"/>
              <a:t>Eerste vergelijking op basis vier begrippen persoon, declaratie, indicatie, zorginstelling</a:t>
            </a:r>
          </a:p>
          <a:p>
            <a:pPr marL="457200" lvl="1" indent="0">
              <a:buNone/>
            </a:pPr>
            <a:endParaRPr lang="nl-NL" dirty="0" smtClean="0"/>
          </a:p>
          <a:p>
            <a:endParaRPr lang="nl-NL" dirty="0"/>
          </a:p>
        </p:txBody>
      </p:sp>
    </p:spTree>
    <p:extLst>
      <p:ext uri="{BB962C8B-B14F-4D97-AF65-F5344CB8AC3E}">
        <p14:creationId xmlns:p14="http://schemas.microsoft.com/office/powerpoint/2010/main" val="443197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Vergelijking informatiemodellen</a:t>
            </a:r>
            <a:endParaRPr lang="nl-NL"/>
          </a:p>
        </p:txBody>
      </p:sp>
      <p:sp>
        <p:nvSpPr>
          <p:cNvPr id="3" name="Content Placeholder 2"/>
          <p:cNvSpPr>
            <a:spLocks noGrp="1"/>
          </p:cNvSpPr>
          <p:nvPr>
            <p:ph idx="1"/>
          </p:nvPr>
        </p:nvSpPr>
        <p:spPr/>
        <p:txBody>
          <a:bodyPr/>
          <a:lstStyle/>
          <a:p>
            <a:r>
              <a:rPr lang="nl-NL" smtClean="0"/>
              <a:t>Lange termijn</a:t>
            </a:r>
          </a:p>
          <a:p>
            <a:pPr lvl="1"/>
            <a:r>
              <a:rPr lang="nl-NL" smtClean="0"/>
              <a:t>Vergelijking met meer begrippen en meer informatiemodellen</a:t>
            </a:r>
          </a:p>
          <a:p>
            <a:pPr lvl="1"/>
            <a:r>
              <a:rPr lang="nl-NL" smtClean="0"/>
              <a:t>Lessen gebruiken voor harmonisatie modellen</a:t>
            </a:r>
          </a:p>
          <a:p>
            <a:pPr lvl="1"/>
            <a:r>
              <a:rPr lang="nl-NL" smtClean="0"/>
              <a:t>Uiteindelijk toewerken naar 1 informatiemodel voor de hele sector</a:t>
            </a:r>
          </a:p>
          <a:p>
            <a:pPr marL="0" indent="0">
              <a:buNone/>
            </a:pPr>
            <a:endParaRPr lang="nl-NL"/>
          </a:p>
        </p:txBody>
      </p:sp>
    </p:spTree>
    <p:extLst>
      <p:ext uri="{BB962C8B-B14F-4D97-AF65-F5344CB8AC3E}">
        <p14:creationId xmlns:p14="http://schemas.microsoft.com/office/powerpoint/2010/main" val="171644443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King PowerPointsjabloon V3">
  <a:themeElements>
    <a:clrScheme name="King">
      <a:dk1>
        <a:sysClr val="windowText" lastClr="000000"/>
      </a:dk1>
      <a:lt1>
        <a:srgbClr val="FFFFFF"/>
      </a:lt1>
      <a:dk2>
        <a:srgbClr val="003359"/>
      </a:dk2>
      <a:lt2>
        <a:srgbClr val="FFFFFF"/>
      </a:lt2>
      <a:accent1>
        <a:srgbClr val="DD4814"/>
      </a:accent1>
      <a:accent2>
        <a:srgbClr val="009FDA"/>
      </a:accent2>
      <a:accent3>
        <a:srgbClr val="003359"/>
      </a:accent3>
      <a:accent4>
        <a:srgbClr val="E3AB82"/>
      </a:accent4>
      <a:accent5>
        <a:srgbClr val="9BCDF2"/>
      </a:accent5>
      <a:accent6>
        <a:srgbClr val="7D90B4"/>
      </a:accent6>
      <a:hlink>
        <a:srgbClr val="DD4814"/>
      </a:hlink>
      <a:folHlink>
        <a:srgbClr val="800080"/>
      </a:folHlink>
    </a:clrScheme>
    <a:fontScheme name="King">
      <a:majorFont>
        <a:latin typeface="Verdana"/>
        <a:ea typeface="ＭＳ Ｐゴシック"/>
        <a:cs typeface="Arial"/>
      </a:majorFont>
      <a:minorFont>
        <a:latin typeface="Verdana"/>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King PowerPointsjabloon V3</Template>
  <TotalTime>38680</TotalTime>
  <Words>1136</Words>
  <Application>Microsoft Macintosh PowerPoint</Application>
  <PresentationFormat>On-screen Show (4:3)</PresentationFormat>
  <Paragraphs>108</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King PowerPointsjabloon V3</vt:lpstr>
      <vt:lpstr>Presentatie Informatiemodellen, StUF &amp; de 3 decentralisaties Regiegroep 4 december-2013 Frank Terpstra</vt:lpstr>
      <vt:lpstr>Overzicht</vt:lpstr>
      <vt:lpstr>Decentralisatie Werk en Inkomen</vt:lpstr>
      <vt:lpstr>Harmonisatie BKWI</vt:lpstr>
      <vt:lpstr>Decentralisaties AWBZ, WMO</vt:lpstr>
      <vt:lpstr>http://www.cocreatiebasisgemeente.nl/wiki/Zorginkoop_en_contractering_view</vt:lpstr>
      <vt:lpstr>http://www.cocreatiebasisgemeente.nl/wiki/Financiele_afhandeling_view</vt:lpstr>
      <vt:lpstr>Vergelijking informatiemodellen</vt:lpstr>
      <vt:lpstr>Vergelijking informatiemodellen</vt:lpstr>
      <vt:lpstr>Verbinding NUP</vt:lpstr>
      <vt:lpstr>Decentralisaties Jeugdzorg</vt:lpstr>
      <vt:lpstr>http://www.cocreatiebasisgemeente.nl/wiki/Netwerkenpagina</vt:lpstr>
      <vt:lpstr>Project CORV</vt:lpstr>
      <vt:lpstr>Planning CORV</vt:lpstr>
      <vt:lpstr>Vragen?</vt:lpstr>
    </vt:vector>
  </TitlesOfParts>
  <Company>Vereniging Nederlandse Gemeenten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kaper_h</dc:creator>
  <cp:lastModifiedBy>Frank Terpstra</cp:lastModifiedBy>
  <cp:revision>39</cp:revision>
  <dcterms:created xsi:type="dcterms:W3CDTF">2013-05-30T11:48:15Z</dcterms:created>
  <dcterms:modified xsi:type="dcterms:W3CDTF">2013-12-04T10:19:54Z</dcterms:modified>
</cp:coreProperties>
</file>